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Lst>
  <p:notesMasterIdLst>
    <p:notesMasterId r:id="rId55"/>
  </p:notesMasterIdLst>
  <p:handoutMasterIdLst>
    <p:handoutMasterId r:id="rId56"/>
  </p:handoutMasterIdLst>
  <p:sldIdLst>
    <p:sldId id="312" r:id="rId5"/>
    <p:sldId id="304" r:id="rId6"/>
    <p:sldId id="307" r:id="rId7"/>
    <p:sldId id="325" r:id="rId8"/>
    <p:sldId id="281" r:id="rId9"/>
    <p:sldId id="362" r:id="rId10"/>
    <p:sldId id="361" r:id="rId11"/>
    <p:sldId id="282" r:id="rId12"/>
    <p:sldId id="314" r:id="rId13"/>
    <p:sldId id="326" r:id="rId14"/>
    <p:sldId id="318" r:id="rId15"/>
    <p:sldId id="327" r:id="rId16"/>
    <p:sldId id="321" r:id="rId17"/>
    <p:sldId id="328" r:id="rId18"/>
    <p:sldId id="341" r:id="rId19"/>
    <p:sldId id="324" r:id="rId20"/>
    <p:sldId id="333" r:id="rId21"/>
    <p:sldId id="329" r:id="rId22"/>
    <p:sldId id="342" r:id="rId23"/>
    <p:sldId id="330" r:id="rId24"/>
    <p:sldId id="331" r:id="rId25"/>
    <p:sldId id="332" r:id="rId26"/>
    <p:sldId id="334" r:id="rId27"/>
    <p:sldId id="335" r:id="rId28"/>
    <p:sldId id="336" r:id="rId29"/>
    <p:sldId id="337" r:id="rId30"/>
    <p:sldId id="338" r:id="rId31"/>
    <p:sldId id="340" r:id="rId32"/>
    <p:sldId id="339" r:id="rId33"/>
    <p:sldId id="353" r:id="rId34"/>
    <p:sldId id="343" r:id="rId35"/>
    <p:sldId id="345" r:id="rId36"/>
    <p:sldId id="344" r:id="rId37"/>
    <p:sldId id="346" r:id="rId38"/>
    <p:sldId id="347" r:id="rId39"/>
    <p:sldId id="354" r:id="rId40"/>
    <p:sldId id="349" r:id="rId41"/>
    <p:sldId id="350" r:id="rId42"/>
    <p:sldId id="351" r:id="rId43"/>
    <p:sldId id="352" r:id="rId44"/>
    <p:sldId id="348" r:id="rId45"/>
    <p:sldId id="355" r:id="rId46"/>
    <p:sldId id="356" r:id="rId47"/>
    <p:sldId id="357" r:id="rId48"/>
    <p:sldId id="358" r:id="rId49"/>
    <p:sldId id="359" r:id="rId50"/>
    <p:sldId id="360" r:id="rId51"/>
    <p:sldId id="363" r:id="rId52"/>
    <p:sldId id="365" r:id="rId53"/>
    <p:sldId id="364" r:id="rId54"/>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EFEF"/>
    <a:srgbClr val="DF8C8C"/>
    <a:srgbClr val="D4D593"/>
    <a:srgbClr val="E6F0FE"/>
    <a:srgbClr val="202C8F"/>
    <a:srgbClr val="FDFBF6"/>
    <a:srgbClr val="AAC4E9"/>
    <a:srgbClr val="F5CDCE"/>
    <a:srgbClr val="CDBE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snapToObjects="1">
      <p:cViewPr varScale="1">
        <p:scale>
          <a:sx n="82" d="100"/>
          <a:sy n="82" d="100"/>
        </p:scale>
        <p:origin x="56" y="84"/>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gala, Devi Vara Prasad" userId="4df3c062-bc02-4cb4-a2fc-3f0ca1367f79" providerId="ADAL" clId="{B0896065-3EB8-4E2A-81E2-6D1006BC3A57}"/>
    <pc:docChg chg="undo custSel modSld">
      <pc:chgData name="Rongala, Devi Vara Prasad" userId="4df3c062-bc02-4cb4-a2fc-3f0ca1367f79" providerId="ADAL" clId="{B0896065-3EB8-4E2A-81E2-6D1006BC3A57}" dt="2024-05-01T16:30:20.154" v="10" actId="14100"/>
      <pc:docMkLst>
        <pc:docMk/>
      </pc:docMkLst>
      <pc:sldChg chg="addSp delSp modSp mod">
        <pc:chgData name="Rongala, Devi Vara Prasad" userId="4df3c062-bc02-4cb4-a2fc-3f0ca1367f79" providerId="ADAL" clId="{B0896065-3EB8-4E2A-81E2-6D1006BC3A57}" dt="2024-05-01T16:30:20.154" v="10" actId="14100"/>
        <pc:sldMkLst>
          <pc:docMk/>
          <pc:sldMk cId="1817763759" sldId="342"/>
        </pc:sldMkLst>
        <pc:spChg chg="del">
          <ac:chgData name="Rongala, Devi Vara Prasad" userId="4df3c062-bc02-4cb4-a2fc-3f0ca1367f79" providerId="ADAL" clId="{B0896065-3EB8-4E2A-81E2-6D1006BC3A57}" dt="2024-05-01T16:29:41.889" v="3"/>
          <ac:spMkLst>
            <pc:docMk/>
            <pc:sldMk cId="1817763759" sldId="342"/>
            <ac:spMk id="3" creationId="{EDA2DB2A-B756-4FD8-8853-CE5116EC79F9}"/>
          </ac:spMkLst>
        </pc:spChg>
        <pc:picChg chg="add mod">
          <ac:chgData name="Rongala, Devi Vara Prasad" userId="4df3c062-bc02-4cb4-a2fc-3f0ca1367f79" providerId="ADAL" clId="{B0896065-3EB8-4E2A-81E2-6D1006BC3A57}" dt="2024-05-01T16:30:20.154" v="10" actId="14100"/>
          <ac:picMkLst>
            <pc:docMk/>
            <pc:sldMk cId="1817763759" sldId="342"/>
            <ac:picMk id="5" creationId="{8CC2919A-1A5A-731A-135B-D8F90819CA27}"/>
          </ac:picMkLst>
        </pc:picChg>
        <pc:picChg chg="add del">
          <ac:chgData name="Rongala, Devi Vara Prasad" userId="4df3c062-bc02-4cb4-a2fc-3f0ca1367f79" providerId="ADAL" clId="{B0896065-3EB8-4E2A-81E2-6D1006BC3A57}" dt="2024-05-01T16:29:36.631" v="2" actId="478"/>
          <ac:picMkLst>
            <pc:docMk/>
            <pc:sldMk cId="1817763759" sldId="342"/>
            <ac:picMk id="6" creationId="{B066EC53-0859-9CF3-B122-F4BEF871C64B}"/>
          </ac:picMkLst>
        </pc:picChg>
      </pc:sldChg>
    </pc:docChg>
  </pc:docChgLst>
  <pc:docChgLst>
    <pc:chgData name="Rongala, Devi Vara Prasad" userId="4df3c062-bc02-4cb4-a2fc-3f0ca1367f79" providerId="ADAL" clId="{3117BA13-5BD1-445D-8E44-09314DC4C3E4}"/>
    <pc:docChg chg="modSld">
      <pc:chgData name="Rongala, Devi Vara Prasad" userId="4df3c062-bc02-4cb4-a2fc-3f0ca1367f79" providerId="ADAL" clId="{3117BA13-5BD1-445D-8E44-09314DC4C3E4}" dt="2024-08-28T21:00:03.470" v="59" actId="14100"/>
      <pc:docMkLst>
        <pc:docMk/>
      </pc:docMkLst>
      <pc:sldChg chg="modSp mod">
        <pc:chgData name="Rongala, Devi Vara Prasad" userId="4df3c062-bc02-4cb4-a2fc-3f0ca1367f79" providerId="ADAL" clId="{3117BA13-5BD1-445D-8E44-09314DC4C3E4}" dt="2024-08-28T21:00:03.470" v="59" actId="14100"/>
        <pc:sldMkLst>
          <pc:docMk/>
          <pc:sldMk cId="2202437675" sldId="312"/>
        </pc:sldMkLst>
        <pc:spChg chg="mod">
          <ac:chgData name="Rongala, Devi Vara Prasad" userId="4df3c062-bc02-4cb4-a2fc-3f0ca1367f79" providerId="ADAL" clId="{3117BA13-5BD1-445D-8E44-09314DC4C3E4}" dt="2024-08-28T21:00:03.470" v="59" actId="14100"/>
          <ac:spMkLst>
            <pc:docMk/>
            <pc:sldMk cId="2202437675" sldId="312"/>
            <ac:spMk id="3" creationId="{1F6A2EDA-9861-7DB6-B721-1837AFD82596}"/>
          </ac:spMkLst>
        </pc:spChg>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hyperlink" Target="https://archive.ics.uci.edu/dataset/603/in+vehicle+coupon+recommendation" TargetMode="External"/><Relationship Id="rId5" Type="http://schemas.openxmlformats.org/officeDocument/2006/relationships/image" Target="../media/image44.svg"/><Relationship Id="rId4" Type="http://schemas.openxmlformats.org/officeDocument/2006/relationships/image" Target="../media/image43.png"/></Relationships>
</file>

<file path=ppt/diagrams/_rels/data4.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56.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diagrams/_rels/data5.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164.svg"/><Relationship Id="rId1" Type="http://schemas.openxmlformats.org/officeDocument/2006/relationships/image" Target="../media/image163.png"/><Relationship Id="rId6" Type="http://schemas.openxmlformats.org/officeDocument/2006/relationships/image" Target="../media/image168.svg"/><Relationship Id="rId5" Type="http://schemas.openxmlformats.org/officeDocument/2006/relationships/image" Target="../media/image167.png"/><Relationship Id="rId4" Type="http://schemas.openxmlformats.org/officeDocument/2006/relationships/image" Target="../media/image166.svg"/></Relationships>
</file>

<file path=ppt/diagrams/_rels/drawing3.xml.rels><?xml version="1.0" encoding="UTF-8" standalone="yes"?>
<Relationships xmlns="http://schemas.openxmlformats.org/package/2006/relationships"><Relationship Id="rId3" Type="http://schemas.openxmlformats.org/officeDocument/2006/relationships/hyperlink" Target="https://archive.ics.uci.edu/dataset/603/in+vehicle+coupon+recommendation" TargetMode="External"/><Relationship Id="rId2" Type="http://schemas.openxmlformats.org/officeDocument/2006/relationships/image" Target="../media/image42.svg"/><Relationship Id="rId1" Type="http://schemas.openxmlformats.org/officeDocument/2006/relationships/image" Target="../media/image41.png"/><Relationship Id="rId5" Type="http://schemas.openxmlformats.org/officeDocument/2006/relationships/image" Target="../media/image44.svg"/><Relationship Id="rId4" Type="http://schemas.openxmlformats.org/officeDocument/2006/relationships/image" Target="../media/image43.png"/></Relationships>
</file>

<file path=ppt/diagrams/_rels/drawing4.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56.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164.svg"/><Relationship Id="rId1" Type="http://schemas.openxmlformats.org/officeDocument/2006/relationships/image" Target="../media/image163.png"/><Relationship Id="rId6" Type="http://schemas.openxmlformats.org/officeDocument/2006/relationships/image" Target="../media/image168.svg"/><Relationship Id="rId5" Type="http://schemas.openxmlformats.org/officeDocument/2006/relationships/image" Target="../media/image167.png"/><Relationship Id="rId4" Type="http://schemas.openxmlformats.org/officeDocument/2006/relationships/image" Target="../media/image16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38F466-493B-45FF-ACFE-634FBE25CF60}" type="doc">
      <dgm:prSet loTypeId="urn:microsoft.com/office/officeart/2016/7/layout/RepeatingBendingProcessNew" loCatId="process" qsTypeId="urn:microsoft.com/office/officeart/2005/8/quickstyle/simple4" qsCatId="simple" csTypeId="urn:microsoft.com/office/officeart/2005/8/colors/accent1_2" csCatId="accent1" phldr="1"/>
      <dgm:spPr/>
      <dgm:t>
        <a:bodyPr/>
        <a:lstStyle/>
        <a:p>
          <a:endParaRPr lang="en-US"/>
        </a:p>
      </dgm:t>
    </dgm:pt>
    <dgm:pt modelId="{5A18B818-AC10-447C-AA7E-A0603385B0F3}">
      <dgm:prSet/>
      <dgm:spPr>
        <a:solidFill>
          <a:schemeClr val="accent1">
            <a:lumMod val="20000"/>
            <a:lumOff val="80000"/>
          </a:schemeClr>
        </a:solidFill>
      </dgm:spPr>
      <dgm:t>
        <a:bodyPr/>
        <a:lstStyle/>
        <a:p>
          <a:r>
            <a:rPr lang="en-US" b="1" dirty="0">
              <a:solidFill>
                <a:schemeClr val="bg1">
                  <a:lumMod val="95000"/>
                  <a:lumOff val="5000"/>
                </a:schemeClr>
              </a:solidFill>
            </a:rPr>
            <a:t>Introduction</a:t>
          </a:r>
          <a:endParaRPr lang="en-US" dirty="0">
            <a:solidFill>
              <a:schemeClr val="bg1">
                <a:lumMod val="95000"/>
                <a:lumOff val="5000"/>
              </a:schemeClr>
            </a:solidFill>
          </a:endParaRPr>
        </a:p>
      </dgm:t>
    </dgm:pt>
    <dgm:pt modelId="{8023F260-8607-4D9A-8EAC-3E7476B486DA}" type="parTrans" cxnId="{C35D60FE-0048-48A0-A3E0-625826EA5277}">
      <dgm:prSet/>
      <dgm:spPr/>
      <dgm:t>
        <a:bodyPr/>
        <a:lstStyle/>
        <a:p>
          <a:endParaRPr lang="en-US"/>
        </a:p>
      </dgm:t>
    </dgm:pt>
    <dgm:pt modelId="{3CB3973E-19EE-424C-B04D-10FA677C7897}" type="sibTrans" cxnId="{C35D60FE-0048-48A0-A3E0-625826EA5277}">
      <dgm:prSet/>
      <dgm:spPr/>
      <dgm:t>
        <a:bodyPr/>
        <a:lstStyle/>
        <a:p>
          <a:endParaRPr lang="en-US"/>
        </a:p>
      </dgm:t>
    </dgm:pt>
    <dgm:pt modelId="{4B3CBE05-D7DB-4CB4-A533-3616AD590579}">
      <dgm:prSet/>
      <dgm:spPr>
        <a:solidFill>
          <a:schemeClr val="accent1">
            <a:lumMod val="20000"/>
            <a:lumOff val="80000"/>
          </a:schemeClr>
        </a:solidFill>
      </dgm:spPr>
      <dgm:t>
        <a:bodyPr/>
        <a:lstStyle/>
        <a:p>
          <a:r>
            <a:rPr lang="en-US" b="1" dirty="0">
              <a:solidFill>
                <a:schemeClr val="bg1">
                  <a:lumMod val="95000"/>
                  <a:lumOff val="5000"/>
                </a:schemeClr>
              </a:solidFill>
            </a:rPr>
            <a:t>Project</a:t>
          </a:r>
          <a:r>
            <a:rPr lang="en-US" b="1" dirty="0"/>
            <a:t> </a:t>
          </a:r>
          <a:r>
            <a:rPr lang="en-US" b="1" dirty="0">
              <a:solidFill>
                <a:schemeClr val="bg1">
                  <a:lumMod val="95000"/>
                  <a:lumOff val="5000"/>
                </a:schemeClr>
              </a:solidFill>
            </a:rPr>
            <a:t>Overview</a:t>
          </a:r>
          <a:endParaRPr lang="en-US" dirty="0">
            <a:solidFill>
              <a:schemeClr val="bg1">
                <a:lumMod val="95000"/>
                <a:lumOff val="5000"/>
              </a:schemeClr>
            </a:solidFill>
          </a:endParaRPr>
        </a:p>
      </dgm:t>
    </dgm:pt>
    <dgm:pt modelId="{BD54BBEC-B91C-4330-8B97-0F1D7B26E8E5}" type="parTrans" cxnId="{5D557C5F-626B-4305-B3ED-27B40064D36E}">
      <dgm:prSet/>
      <dgm:spPr/>
      <dgm:t>
        <a:bodyPr/>
        <a:lstStyle/>
        <a:p>
          <a:endParaRPr lang="en-US"/>
        </a:p>
      </dgm:t>
    </dgm:pt>
    <dgm:pt modelId="{DCE76DC8-D8BD-4DE9-97A8-2E4B1F012136}" type="sibTrans" cxnId="{5D557C5F-626B-4305-B3ED-27B40064D36E}">
      <dgm:prSet/>
      <dgm:spPr/>
      <dgm:t>
        <a:bodyPr/>
        <a:lstStyle/>
        <a:p>
          <a:endParaRPr lang="en-US"/>
        </a:p>
      </dgm:t>
    </dgm:pt>
    <dgm:pt modelId="{9494F86C-6E88-4023-8681-28951411DF96}">
      <dgm:prSet/>
      <dgm:spPr>
        <a:solidFill>
          <a:schemeClr val="accent1">
            <a:lumMod val="20000"/>
            <a:lumOff val="80000"/>
          </a:schemeClr>
        </a:solidFill>
      </dgm:spPr>
      <dgm:t>
        <a:bodyPr/>
        <a:lstStyle/>
        <a:p>
          <a:r>
            <a:rPr lang="en-US" b="1">
              <a:solidFill>
                <a:schemeClr val="bg1">
                  <a:lumMod val="95000"/>
                  <a:lumOff val="5000"/>
                </a:schemeClr>
              </a:solidFill>
            </a:rPr>
            <a:t>Dataset &amp; Variables</a:t>
          </a:r>
          <a:r>
            <a:rPr lang="en-US" b="1"/>
            <a:t> </a:t>
          </a:r>
          <a:endParaRPr lang="en-US" dirty="0"/>
        </a:p>
      </dgm:t>
    </dgm:pt>
    <dgm:pt modelId="{B77AE244-BC57-4B89-A24D-5AAA645FAF7F}" type="parTrans" cxnId="{BE867F85-1D64-425C-B922-5572FDE2B6A4}">
      <dgm:prSet/>
      <dgm:spPr/>
      <dgm:t>
        <a:bodyPr/>
        <a:lstStyle/>
        <a:p>
          <a:endParaRPr lang="en-US"/>
        </a:p>
      </dgm:t>
    </dgm:pt>
    <dgm:pt modelId="{F198A506-9D12-4E53-BED8-F6AA7CB6B6F3}" type="sibTrans" cxnId="{BE867F85-1D64-425C-B922-5572FDE2B6A4}">
      <dgm:prSet/>
      <dgm:spPr/>
      <dgm:t>
        <a:bodyPr/>
        <a:lstStyle/>
        <a:p>
          <a:endParaRPr lang="en-US"/>
        </a:p>
      </dgm:t>
    </dgm:pt>
    <dgm:pt modelId="{970B631D-E59D-4875-934B-C569144DD505}">
      <dgm:prSet/>
      <dgm:spPr>
        <a:solidFill>
          <a:schemeClr val="accent1">
            <a:lumMod val="20000"/>
            <a:lumOff val="80000"/>
          </a:schemeClr>
        </a:solidFill>
      </dgm:spPr>
      <dgm:t>
        <a:bodyPr/>
        <a:lstStyle/>
        <a:p>
          <a:r>
            <a:rPr lang="en-US" b="1" dirty="0">
              <a:solidFill>
                <a:schemeClr val="bg1">
                  <a:lumMod val="95000"/>
                  <a:lumOff val="5000"/>
                </a:schemeClr>
              </a:solidFill>
            </a:rPr>
            <a:t>Why are we working on this?</a:t>
          </a:r>
        </a:p>
      </dgm:t>
    </dgm:pt>
    <dgm:pt modelId="{5137A046-9642-4351-A85A-4E82707A4177}" type="parTrans" cxnId="{43F31CE6-E637-4166-97D4-6822C7232975}">
      <dgm:prSet/>
      <dgm:spPr/>
      <dgm:t>
        <a:bodyPr/>
        <a:lstStyle/>
        <a:p>
          <a:endParaRPr lang="en-US"/>
        </a:p>
      </dgm:t>
    </dgm:pt>
    <dgm:pt modelId="{2EE40C68-4BBC-4DF8-8B5A-95D7FE65EBD6}" type="sibTrans" cxnId="{43F31CE6-E637-4166-97D4-6822C7232975}">
      <dgm:prSet/>
      <dgm:spPr/>
      <dgm:t>
        <a:bodyPr/>
        <a:lstStyle/>
        <a:p>
          <a:endParaRPr lang="en-US"/>
        </a:p>
      </dgm:t>
    </dgm:pt>
    <dgm:pt modelId="{7667FF99-6F97-4633-BC47-A5D33B78E801}">
      <dgm:prSet/>
      <dgm:spPr>
        <a:solidFill>
          <a:schemeClr val="accent1">
            <a:lumMod val="20000"/>
            <a:lumOff val="80000"/>
          </a:schemeClr>
        </a:solidFill>
      </dgm:spPr>
      <dgm:t>
        <a:bodyPr/>
        <a:lstStyle/>
        <a:p>
          <a:r>
            <a:rPr lang="en-US" b="1">
              <a:solidFill>
                <a:schemeClr val="bg1">
                  <a:lumMod val="95000"/>
                  <a:lumOff val="5000"/>
                </a:schemeClr>
              </a:solidFill>
            </a:rPr>
            <a:t>EDA</a:t>
          </a:r>
          <a:endParaRPr lang="en-US" dirty="0">
            <a:solidFill>
              <a:schemeClr val="bg1">
                <a:lumMod val="95000"/>
                <a:lumOff val="5000"/>
              </a:schemeClr>
            </a:solidFill>
          </a:endParaRPr>
        </a:p>
      </dgm:t>
    </dgm:pt>
    <dgm:pt modelId="{824E4A6E-131B-439D-8441-950D0CDA6FF8}" type="parTrans" cxnId="{03917A2C-5727-4A47-AF88-2C65B138D0C5}">
      <dgm:prSet/>
      <dgm:spPr/>
      <dgm:t>
        <a:bodyPr/>
        <a:lstStyle/>
        <a:p>
          <a:endParaRPr lang="en-US"/>
        </a:p>
      </dgm:t>
    </dgm:pt>
    <dgm:pt modelId="{4EC8E77C-DE08-4EB8-81DB-13C1CDC94D18}" type="sibTrans" cxnId="{03917A2C-5727-4A47-AF88-2C65B138D0C5}">
      <dgm:prSet/>
      <dgm:spPr/>
      <dgm:t>
        <a:bodyPr/>
        <a:lstStyle/>
        <a:p>
          <a:endParaRPr lang="en-US"/>
        </a:p>
      </dgm:t>
    </dgm:pt>
    <dgm:pt modelId="{5B3C4121-744F-4F9C-B38E-A24318A11B46}">
      <dgm:prSet/>
      <dgm:spPr>
        <a:solidFill>
          <a:schemeClr val="accent1">
            <a:lumMod val="20000"/>
            <a:lumOff val="80000"/>
          </a:schemeClr>
        </a:solidFill>
      </dgm:spPr>
      <dgm:t>
        <a:bodyPr/>
        <a:lstStyle/>
        <a:p>
          <a:r>
            <a:rPr lang="en-US" b="1" dirty="0">
              <a:solidFill>
                <a:schemeClr val="bg1">
                  <a:lumMod val="95000"/>
                  <a:lumOff val="5000"/>
                </a:schemeClr>
              </a:solidFill>
            </a:rPr>
            <a:t>Business Insights</a:t>
          </a:r>
        </a:p>
      </dgm:t>
    </dgm:pt>
    <dgm:pt modelId="{25B86527-5162-405D-8B0B-9E469EC5E613}" type="parTrans" cxnId="{0C189706-C08D-4033-9004-D6E4098BE19F}">
      <dgm:prSet/>
      <dgm:spPr/>
      <dgm:t>
        <a:bodyPr/>
        <a:lstStyle/>
        <a:p>
          <a:endParaRPr lang="en-US"/>
        </a:p>
      </dgm:t>
    </dgm:pt>
    <dgm:pt modelId="{5B1B71DD-AA69-4B0D-8AC9-4375009CE582}" type="sibTrans" cxnId="{0C189706-C08D-4033-9004-D6E4098BE19F}">
      <dgm:prSet/>
      <dgm:spPr/>
      <dgm:t>
        <a:bodyPr/>
        <a:lstStyle/>
        <a:p>
          <a:endParaRPr lang="en-US"/>
        </a:p>
      </dgm:t>
    </dgm:pt>
    <dgm:pt modelId="{642FF565-1D4E-4946-91A8-BA0C226B4318}">
      <dgm:prSet/>
      <dgm:spPr>
        <a:solidFill>
          <a:schemeClr val="accent1">
            <a:lumMod val="20000"/>
            <a:lumOff val="80000"/>
          </a:schemeClr>
        </a:solidFill>
      </dgm:spPr>
      <dgm:t>
        <a:bodyPr/>
        <a:lstStyle/>
        <a:p>
          <a:r>
            <a:rPr lang="en-US" b="1" dirty="0">
              <a:solidFill>
                <a:schemeClr val="bg1">
                  <a:lumMod val="95000"/>
                  <a:lumOff val="5000"/>
                </a:schemeClr>
              </a:solidFill>
            </a:rPr>
            <a:t>Modeling</a:t>
          </a:r>
        </a:p>
      </dgm:t>
    </dgm:pt>
    <dgm:pt modelId="{140B26FF-29D3-47A0-A7E6-93D1257C6A7B}" type="parTrans" cxnId="{12473C0A-855C-4D36-9D5F-C71336E2594E}">
      <dgm:prSet/>
      <dgm:spPr/>
      <dgm:t>
        <a:bodyPr/>
        <a:lstStyle/>
        <a:p>
          <a:endParaRPr lang="en-US"/>
        </a:p>
      </dgm:t>
    </dgm:pt>
    <dgm:pt modelId="{0CC7C579-9BBF-47F9-8B7C-BFA4BFEEACAB}" type="sibTrans" cxnId="{12473C0A-855C-4D36-9D5F-C71336E2594E}">
      <dgm:prSet/>
      <dgm:spPr/>
      <dgm:t>
        <a:bodyPr/>
        <a:lstStyle/>
        <a:p>
          <a:endParaRPr lang="en-US"/>
        </a:p>
      </dgm:t>
    </dgm:pt>
    <dgm:pt modelId="{A5603926-CFA0-4958-A157-D7CF14D02CD0}">
      <dgm:prSet/>
      <dgm:spPr>
        <a:solidFill>
          <a:schemeClr val="accent1">
            <a:lumMod val="20000"/>
            <a:lumOff val="80000"/>
          </a:schemeClr>
        </a:solidFill>
      </dgm:spPr>
      <dgm:t>
        <a:bodyPr/>
        <a:lstStyle/>
        <a:p>
          <a:r>
            <a:rPr lang="en-US" b="1" dirty="0">
              <a:solidFill>
                <a:schemeClr val="bg1">
                  <a:lumMod val="95000"/>
                  <a:lumOff val="5000"/>
                </a:schemeClr>
              </a:solidFill>
            </a:rPr>
            <a:t>Ethical</a:t>
          </a:r>
          <a:r>
            <a:rPr lang="en-US" b="1" dirty="0"/>
            <a:t> </a:t>
          </a:r>
          <a:r>
            <a:rPr lang="en-US" b="1" dirty="0">
              <a:solidFill>
                <a:schemeClr val="bg1">
                  <a:lumMod val="95000"/>
                  <a:lumOff val="5000"/>
                </a:schemeClr>
              </a:solidFill>
            </a:rPr>
            <a:t>Considerations</a:t>
          </a:r>
          <a:endParaRPr lang="en-US" dirty="0">
            <a:solidFill>
              <a:schemeClr val="bg1">
                <a:lumMod val="95000"/>
                <a:lumOff val="5000"/>
              </a:schemeClr>
            </a:solidFill>
          </a:endParaRPr>
        </a:p>
      </dgm:t>
    </dgm:pt>
    <dgm:pt modelId="{AD6E52CF-5F30-4E3C-8E17-7C1183D0375D}" type="parTrans" cxnId="{6B9961FA-CF59-47F0-B2E9-BE4E89406A0B}">
      <dgm:prSet/>
      <dgm:spPr/>
      <dgm:t>
        <a:bodyPr/>
        <a:lstStyle/>
        <a:p>
          <a:endParaRPr lang="en-US"/>
        </a:p>
      </dgm:t>
    </dgm:pt>
    <dgm:pt modelId="{23939BF2-AC99-46D3-A349-E58B3AE24DBC}" type="sibTrans" cxnId="{6B9961FA-CF59-47F0-B2E9-BE4E89406A0B}">
      <dgm:prSet/>
      <dgm:spPr/>
      <dgm:t>
        <a:bodyPr/>
        <a:lstStyle/>
        <a:p>
          <a:endParaRPr lang="en-US"/>
        </a:p>
      </dgm:t>
    </dgm:pt>
    <dgm:pt modelId="{9CC592B7-DDAF-4091-8EA4-8CEAD80C3C10}">
      <dgm:prSet/>
      <dgm:spPr>
        <a:solidFill>
          <a:schemeClr val="accent1">
            <a:lumMod val="20000"/>
            <a:lumOff val="80000"/>
          </a:schemeClr>
        </a:solidFill>
      </dgm:spPr>
      <dgm:t>
        <a:bodyPr/>
        <a:lstStyle/>
        <a:p>
          <a:r>
            <a:rPr lang="en-US" b="1">
              <a:solidFill>
                <a:schemeClr val="bg1">
                  <a:lumMod val="95000"/>
                  <a:lumOff val="5000"/>
                </a:schemeClr>
              </a:solidFill>
            </a:rPr>
            <a:t>Conclusion</a:t>
          </a:r>
          <a:endParaRPr lang="en-US" dirty="0">
            <a:solidFill>
              <a:schemeClr val="bg1">
                <a:lumMod val="95000"/>
                <a:lumOff val="5000"/>
              </a:schemeClr>
            </a:solidFill>
          </a:endParaRPr>
        </a:p>
      </dgm:t>
    </dgm:pt>
    <dgm:pt modelId="{C6EE47CD-9E83-4ACB-89A1-0E56086B7657}" type="parTrans" cxnId="{B47F59B1-3BA7-4651-86C7-5EB94E7664FE}">
      <dgm:prSet/>
      <dgm:spPr/>
      <dgm:t>
        <a:bodyPr/>
        <a:lstStyle/>
        <a:p>
          <a:endParaRPr lang="en-US"/>
        </a:p>
      </dgm:t>
    </dgm:pt>
    <dgm:pt modelId="{EE4BD6B7-3783-4061-B481-67F8DDF76487}" type="sibTrans" cxnId="{B47F59B1-3BA7-4651-86C7-5EB94E7664FE}">
      <dgm:prSet/>
      <dgm:spPr/>
      <dgm:t>
        <a:bodyPr/>
        <a:lstStyle/>
        <a:p>
          <a:endParaRPr lang="en-US"/>
        </a:p>
      </dgm:t>
    </dgm:pt>
    <dgm:pt modelId="{985AB524-A083-48BC-85BD-CBDD53380E04}">
      <dgm:prSet/>
      <dgm:spPr>
        <a:solidFill>
          <a:schemeClr val="accent1">
            <a:lumMod val="20000"/>
            <a:lumOff val="80000"/>
          </a:schemeClr>
        </a:solidFill>
      </dgm:spPr>
      <dgm:t>
        <a:bodyPr/>
        <a:lstStyle/>
        <a:p>
          <a:r>
            <a:rPr lang="en-US" b="1">
              <a:solidFill>
                <a:schemeClr val="bg1">
                  <a:lumMod val="95000"/>
                  <a:lumOff val="5000"/>
                </a:schemeClr>
              </a:solidFill>
            </a:rPr>
            <a:t>Best</a:t>
          </a:r>
          <a:r>
            <a:rPr lang="en-US" b="1"/>
            <a:t> </a:t>
          </a:r>
          <a:r>
            <a:rPr lang="en-US" b="1">
              <a:solidFill>
                <a:schemeClr val="bg1">
                  <a:lumMod val="95000"/>
                  <a:lumOff val="5000"/>
                </a:schemeClr>
              </a:solidFill>
            </a:rPr>
            <a:t>Practices</a:t>
          </a:r>
          <a:endParaRPr lang="en-US" dirty="0">
            <a:solidFill>
              <a:schemeClr val="bg1">
                <a:lumMod val="95000"/>
                <a:lumOff val="5000"/>
              </a:schemeClr>
            </a:solidFill>
          </a:endParaRPr>
        </a:p>
      </dgm:t>
    </dgm:pt>
    <dgm:pt modelId="{62775E32-CB0B-4605-86A4-4CD9BF84EE27}" type="parTrans" cxnId="{7DCC5A7E-E37F-4D7A-AE59-A4F21D1E8733}">
      <dgm:prSet/>
      <dgm:spPr/>
      <dgm:t>
        <a:bodyPr/>
        <a:lstStyle/>
        <a:p>
          <a:endParaRPr lang="en-US"/>
        </a:p>
      </dgm:t>
    </dgm:pt>
    <dgm:pt modelId="{169992B6-9402-486E-A716-30266CF9F9E8}" type="sibTrans" cxnId="{7DCC5A7E-E37F-4D7A-AE59-A4F21D1E8733}">
      <dgm:prSet/>
      <dgm:spPr/>
      <dgm:t>
        <a:bodyPr/>
        <a:lstStyle/>
        <a:p>
          <a:endParaRPr lang="en-US"/>
        </a:p>
      </dgm:t>
    </dgm:pt>
    <dgm:pt modelId="{23293E10-0C07-4BBA-9FE9-D5C0947751AF}" type="pres">
      <dgm:prSet presAssocID="{F238F466-493B-45FF-ACFE-634FBE25CF60}" presName="Name0" presStyleCnt="0">
        <dgm:presLayoutVars>
          <dgm:dir/>
          <dgm:resizeHandles val="exact"/>
        </dgm:presLayoutVars>
      </dgm:prSet>
      <dgm:spPr/>
    </dgm:pt>
    <dgm:pt modelId="{F271DCC9-4C67-48F6-A65B-BA026BB51A05}" type="pres">
      <dgm:prSet presAssocID="{5A18B818-AC10-447C-AA7E-A0603385B0F3}" presName="node" presStyleLbl="node1" presStyleIdx="0" presStyleCnt="10">
        <dgm:presLayoutVars>
          <dgm:bulletEnabled val="1"/>
        </dgm:presLayoutVars>
      </dgm:prSet>
      <dgm:spPr/>
    </dgm:pt>
    <dgm:pt modelId="{0FE2E317-5087-436F-82CC-3AFD76DB6092}" type="pres">
      <dgm:prSet presAssocID="{3CB3973E-19EE-424C-B04D-10FA677C7897}" presName="sibTrans" presStyleLbl="sibTrans1D1" presStyleIdx="0" presStyleCnt="9"/>
      <dgm:spPr/>
    </dgm:pt>
    <dgm:pt modelId="{FD08AD5E-D905-4ACE-BD9B-24CADF74EA9F}" type="pres">
      <dgm:prSet presAssocID="{3CB3973E-19EE-424C-B04D-10FA677C7897}" presName="connectorText" presStyleLbl="sibTrans1D1" presStyleIdx="0" presStyleCnt="9"/>
      <dgm:spPr/>
    </dgm:pt>
    <dgm:pt modelId="{512D7899-0FC1-4658-990A-47ABAECD0830}" type="pres">
      <dgm:prSet presAssocID="{4B3CBE05-D7DB-4CB4-A533-3616AD590579}" presName="node" presStyleLbl="node1" presStyleIdx="1" presStyleCnt="10">
        <dgm:presLayoutVars>
          <dgm:bulletEnabled val="1"/>
        </dgm:presLayoutVars>
      </dgm:prSet>
      <dgm:spPr/>
    </dgm:pt>
    <dgm:pt modelId="{F36633CB-71A2-4673-82FD-D33646413547}" type="pres">
      <dgm:prSet presAssocID="{DCE76DC8-D8BD-4DE9-97A8-2E4B1F012136}" presName="sibTrans" presStyleLbl="sibTrans1D1" presStyleIdx="1" presStyleCnt="9"/>
      <dgm:spPr/>
    </dgm:pt>
    <dgm:pt modelId="{D520C0E7-2419-43DF-A569-FFF5E3464FF6}" type="pres">
      <dgm:prSet presAssocID="{DCE76DC8-D8BD-4DE9-97A8-2E4B1F012136}" presName="connectorText" presStyleLbl="sibTrans1D1" presStyleIdx="1" presStyleCnt="9"/>
      <dgm:spPr/>
    </dgm:pt>
    <dgm:pt modelId="{5911A8DC-5ECD-4551-9407-7CCF940AAAD0}" type="pres">
      <dgm:prSet presAssocID="{985AB524-A083-48BC-85BD-CBDD53380E04}" presName="node" presStyleLbl="node1" presStyleIdx="2" presStyleCnt="10">
        <dgm:presLayoutVars>
          <dgm:bulletEnabled val="1"/>
        </dgm:presLayoutVars>
      </dgm:prSet>
      <dgm:spPr/>
    </dgm:pt>
    <dgm:pt modelId="{F731C985-434A-45D8-9D16-3BC3BE2038FF}" type="pres">
      <dgm:prSet presAssocID="{169992B6-9402-486E-A716-30266CF9F9E8}" presName="sibTrans" presStyleLbl="sibTrans1D1" presStyleIdx="2" presStyleCnt="9"/>
      <dgm:spPr/>
    </dgm:pt>
    <dgm:pt modelId="{1084B96A-F6A1-45FD-8CE9-8315CFE36400}" type="pres">
      <dgm:prSet presAssocID="{169992B6-9402-486E-A716-30266CF9F9E8}" presName="connectorText" presStyleLbl="sibTrans1D1" presStyleIdx="2" presStyleCnt="9"/>
      <dgm:spPr/>
    </dgm:pt>
    <dgm:pt modelId="{A623F312-FB0F-4D48-8F21-69C7AB1334F7}" type="pres">
      <dgm:prSet presAssocID="{9494F86C-6E88-4023-8681-28951411DF96}" presName="node" presStyleLbl="node1" presStyleIdx="3" presStyleCnt="10">
        <dgm:presLayoutVars>
          <dgm:bulletEnabled val="1"/>
        </dgm:presLayoutVars>
      </dgm:prSet>
      <dgm:spPr/>
    </dgm:pt>
    <dgm:pt modelId="{92B97F31-7F95-4712-A5D3-93564D30F0FC}" type="pres">
      <dgm:prSet presAssocID="{F198A506-9D12-4E53-BED8-F6AA7CB6B6F3}" presName="sibTrans" presStyleLbl="sibTrans1D1" presStyleIdx="3" presStyleCnt="9"/>
      <dgm:spPr/>
    </dgm:pt>
    <dgm:pt modelId="{055B18F2-B625-44CA-88D5-EB55AF04006E}" type="pres">
      <dgm:prSet presAssocID="{F198A506-9D12-4E53-BED8-F6AA7CB6B6F3}" presName="connectorText" presStyleLbl="sibTrans1D1" presStyleIdx="3" presStyleCnt="9"/>
      <dgm:spPr/>
    </dgm:pt>
    <dgm:pt modelId="{DE0F55AA-6B1D-4A28-8E16-46C4B8E4C52A}" type="pres">
      <dgm:prSet presAssocID="{970B631D-E59D-4875-934B-C569144DD505}" presName="node" presStyleLbl="node1" presStyleIdx="4" presStyleCnt="10">
        <dgm:presLayoutVars>
          <dgm:bulletEnabled val="1"/>
        </dgm:presLayoutVars>
      </dgm:prSet>
      <dgm:spPr/>
    </dgm:pt>
    <dgm:pt modelId="{0179D2C7-EAB4-4BF0-9F5E-5D95F6EBA3E8}" type="pres">
      <dgm:prSet presAssocID="{2EE40C68-4BBC-4DF8-8B5A-95D7FE65EBD6}" presName="sibTrans" presStyleLbl="sibTrans1D1" presStyleIdx="4" presStyleCnt="9"/>
      <dgm:spPr/>
    </dgm:pt>
    <dgm:pt modelId="{FCF94892-AFF8-4C05-809B-CC2DF929866A}" type="pres">
      <dgm:prSet presAssocID="{2EE40C68-4BBC-4DF8-8B5A-95D7FE65EBD6}" presName="connectorText" presStyleLbl="sibTrans1D1" presStyleIdx="4" presStyleCnt="9"/>
      <dgm:spPr/>
    </dgm:pt>
    <dgm:pt modelId="{AC636C87-4C45-4823-91D4-82B071835C9E}" type="pres">
      <dgm:prSet presAssocID="{7667FF99-6F97-4633-BC47-A5D33B78E801}" presName="node" presStyleLbl="node1" presStyleIdx="5" presStyleCnt="10">
        <dgm:presLayoutVars>
          <dgm:bulletEnabled val="1"/>
        </dgm:presLayoutVars>
      </dgm:prSet>
      <dgm:spPr/>
    </dgm:pt>
    <dgm:pt modelId="{A4E8FBB9-5041-4FDC-A7CB-4E129C3E08EC}" type="pres">
      <dgm:prSet presAssocID="{4EC8E77C-DE08-4EB8-81DB-13C1CDC94D18}" presName="sibTrans" presStyleLbl="sibTrans1D1" presStyleIdx="5" presStyleCnt="9"/>
      <dgm:spPr/>
    </dgm:pt>
    <dgm:pt modelId="{52CBE113-1024-4260-94C3-B7658A6167D5}" type="pres">
      <dgm:prSet presAssocID="{4EC8E77C-DE08-4EB8-81DB-13C1CDC94D18}" presName="connectorText" presStyleLbl="sibTrans1D1" presStyleIdx="5" presStyleCnt="9"/>
      <dgm:spPr/>
    </dgm:pt>
    <dgm:pt modelId="{FC6525D0-F978-42B2-9C44-73BD137A13DB}" type="pres">
      <dgm:prSet presAssocID="{5B3C4121-744F-4F9C-B38E-A24318A11B46}" presName="node" presStyleLbl="node1" presStyleIdx="6" presStyleCnt="10">
        <dgm:presLayoutVars>
          <dgm:bulletEnabled val="1"/>
        </dgm:presLayoutVars>
      </dgm:prSet>
      <dgm:spPr/>
    </dgm:pt>
    <dgm:pt modelId="{A3C83493-F0E4-4753-8494-D374A145BE43}" type="pres">
      <dgm:prSet presAssocID="{5B1B71DD-AA69-4B0D-8AC9-4375009CE582}" presName="sibTrans" presStyleLbl="sibTrans1D1" presStyleIdx="6" presStyleCnt="9"/>
      <dgm:spPr/>
    </dgm:pt>
    <dgm:pt modelId="{BCEDA5C1-771F-4482-8935-5D04724A47BA}" type="pres">
      <dgm:prSet presAssocID="{5B1B71DD-AA69-4B0D-8AC9-4375009CE582}" presName="connectorText" presStyleLbl="sibTrans1D1" presStyleIdx="6" presStyleCnt="9"/>
      <dgm:spPr/>
    </dgm:pt>
    <dgm:pt modelId="{3DAE5240-9CBC-4893-9307-F50B97C11534}" type="pres">
      <dgm:prSet presAssocID="{642FF565-1D4E-4946-91A8-BA0C226B4318}" presName="node" presStyleLbl="node1" presStyleIdx="7" presStyleCnt="10">
        <dgm:presLayoutVars>
          <dgm:bulletEnabled val="1"/>
        </dgm:presLayoutVars>
      </dgm:prSet>
      <dgm:spPr/>
    </dgm:pt>
    <dgm:pt modelId="{153DCEC4-1C67-48E1-BB28-80C7DE77F026}" type="pres">
      <dgm:prSet presAssocID="{0CC7C579-9BBF-47F9-8B7C-BFA4BFEEACAB}" presName="sibTrans" presStyleLbl="sibTrans1D1" presStyleIdx="7" presStyleCnt="9"/>
      <dgm:spPr/>
    </dgm:pt>
    <dgm:pt modelId="{B32D1436-8EC8-4518-8FA8-C74859ABA88B}" type="pres">
      <dgm:prSet presAssocID="{0CC7C579-9BBF-47F9-8B7C-BFA4BFEEACAB}" presName="connectorText" presStyleLbl="sibTrans1D1" presStyleIdx="7" presStyleCnt="9"/>
      <dgm:spPr/>
    </dgm:pt>
    <dgm:pt modelId="{8263587E-0223-4F6D-8071-A8DF766965A5}" type="pres">
      <dgm:prSet presAssocID="{A5603926-CFA0-4958-A157-D7CF14D02CD0}" presName="node" presStyleLbl="node1" presStyleIdx="8" presStyleCnt="10">
        <dgm:presLayoutVars>
          <dgm:bulletEnabled val="1"/>
        </dgm:presLayoutVars>
      </dgm:prSet>
      <dgm:spPr/>
    </dgm:pt>
    <dgm:pt modelId="{3BC8E498-A22E-4CF3-9C02-F49D893B1A7A}" type="pres">
      <dgm:prSet presAssocID="{23939BF2-AC99-46D3-A349-E58B3AE24DBC}" presName="sibTrans" presStyleLbl="sibTrans1D1" presStyleIdx="8" presStyleCnt="9"/>
      <dgm:spPr/>
    </dgm:pt>
    <dgm:pt modelId="{70245BD5-C48E-4DBB-8C94-22D2EF93367F}" type="pres">
      <dgm:prSet presAssocID="{23939BF2-AC99-46D3-A349-E58B3AE24DBC}" presName="connectorText" presStyleLbl="sibTrans1D1" presStyleIdx="8" presStyleCnt="9"/>
      <dgm:spPr/>
    </dgm:pt>
    <dgm:pt modelId="{3D0F5B6F-C3F0-4495-9291-5A4AAEFAAADD}" type="pres">
      <dgm:prSet presAssocID="{9CC592B7-DDAF-4091-8EA4-8CEAD80C3C10}" presName="node" presStyleLbl="node1" presStyleIdx="9" presStyleCnt="10">
        <dgm:presLayoutVars>
          <dgm:bulletEnabled val="1"/>
        </dgm:presLayoutVars>
      </dgm:prSet>
      <dgm:spPr/>
    </dgm:pt>
  </dgm:ptLst>
  <dgm:cxnLst>
    <dgm:cxn modelId="{30813400-FE6B-45E3-88C9-61A4884E9DD0}" type="presOf" srcId="{F198A506-9D12-4E53-BED8-F6AA7CB6B6F3}" destId="{055B18F2-B625-44CA-88D5-EB55AF04006E}" srcOrd="1" destOrd="0" presId="urn:microsoft.com/office/officeart/2016/7/layout/RepeatingBendingProcessNew"/>
    <dgm:cxn modelId="{710CCB00-D3A7-49D6-867C-AB8980A912F6}" type="presOf" srcId="{5B1B71DD-AA69-4B0D-8AC9-4375009CE582}" destId="{BCEDA5C1-771F-4482-8935-5D04724A47BA}" srcOrd="1" destOrd="0" presId="urn:microsoft.com/office/officeart/2016/7/layout/RepeatingBendingProcessNew"/>
    <dgm:cxn modelId="{F1F7F205-D797-4613-A917-844C8CC11CD1}" type="presOf" srcId="{9494F86C-6E88-4023-8681-28951411DF96}" destId="{A623F312-FB0F-4D48-8F21-69C7AB1334F7}" srcOrd="0" destOrd="0" presId="urn:microsoft.com/office/officeart/2016/7/layout/RepeatingBendingProcessNew"/>
    <dgm:cxn modelId="{0C189706-C08D-4033-9004-D6E4098BE19F}" srcId="{F238F466-493B-45FF-ACFE-634FBE25CF60}" destId="{5B3C4121-744F-4F9C-B38E-A24318A11B46}" srcOrd="6" destOrd="0" parTransId="{25B86527-5162-405D-8B0B-9E469EC5E613}" sibTransId="{5B1B71DD-AA69-4B0D-8AC9-4375009CE582}"/>
    <dgm:cxn modelId="{12473C0A-855C-4D36-9D5F-C71336E2594E}" srcId="{F238F466-493B-45FF-ACFE-634FBE25CF60}" destId="{642FF565-1D4E-4946-91A8-BA0C226B4318}" srcOrd="7" destOrd="0" parTransId="{140B26FF-29D3-47A0-A7E6-93D1257C6A7B}" sibTransId="{0CC7C579-9BBF-47F9-8B7C-BFA4BFEEACAB}"/>
    <dgm:cxn modelId="{E6420C23-D04C-4D47-ADA9-6A31EADE2112}" type="presOf" srcId="{4EC8E77C-DE08-4EB8-81DB-13C1CDC94D18}" destId="{52CBE113-1024-4260-94C3-B7658A6167D5}" srcOrd="1" destOrd="0" presId="urn:microsoft.com/office/officeart/2016/7/layout/RepeatingBendingProcessNew"/>
    <dgm:cxn modelId="{03917A2C-5727-4A47-AF88-2C65B138D0C5}" srcId="{F238F466-493B-45FF-ACFE-634FBE25CF60}" destId="{7667FF99-6F97-4633-BC47-A5D33B78E801}" srcOrd="5" destOrd="0" parTransId="{824E4A6E-131B-439D-8441-950D0CDA6FF8}" sibTransId="{4EC8E77C-DE08-4EB8-81DB-13C1CDC94D18}"/>
    <dgm:cxn modelId="{3F4E1E5D-42F0-441D-B377-E86A7D5B607E}" type="presOf" srcId="{2EE40C68-4BBC-4DF8-8B5A-95D7FE65EBD6}" destId="{0179D2C7-EAB4-4BF0-9F5E-5D95F6EBA3E8}" srcOrd="0" destOrd="0" presId="urn:microsoft.com/office/officeart/2016/7/layout/RepeatingBendingProcessNew"/>
    <dgm:cxn modelId="{5D557C5F-626B-4305-B3ED-27B40064D36E}" srcId="{F238F466-493B-45FF-ACFE-634FBE25CF60}" destId="{4B3CBE05-D7DB-4CB4-A533-3616AD590579}" srcOrd="1" destOrd="0" parTransId="{BD54BBEC-B91C-4330-8B97-0F1D7B26E8E5}" sibTransId="{DCE76DC8-D8BD-4DE9-97A8-2E4B1F012136}"/>
    <dgm:cxn modelId="{60D7F361-C4BD-4284-A7EE-E88E14938E7F}" type="presOf" srcId="{985AB524-A083-48BC-85BD-CBDD53380E04}" destId="{5911A8DC-5ECD-4551-9407-7CCF940AAAD0}" srcOrd="0" destOrd="0" presId="urn:microsoft.com/office/officeart/2016/7/layout/RepeatingBendingProcessNew"/>
    <dgm:cxn modelId="{A53CA444-AABA-40DE-B573-C8DDFF668104}" type="presOf" srcId="{7667FF99-6F97-4633-BC47-A5D33B78E801}" destId="{AC636C87-4C45-4823-91D4-82B071835C9E}" srcOrd="0" destOrd="0" presId="urn:microsoft.com/office/officeart/2016/7/layout/RepeatingBendingProcessNew"/>
    <dgm:cxn modelId="{C4E8AC44-88F1-42CB-94B5-F6D99A70F13D}" type="presOf" srcId="{5B3C4121-744F-4F9C-B38E-A24318A11B46}" destId="{FC6525D0-F978-42B2-9C44-73BD137A13DB}" srcOrd="0" destOrd="0" presId="urn:microsoft.com/office/officeart/2016/7/layout/RepeatingBendingProcessNew"/>
    <dgm:cxn modelId="{80924272-C807-4DFA-A169-30CD0FD32EFE}" type="presOf" srcId="{970B631D-E59D-4875-934B-C569144DD505}" destId="{DE0F55AA-6B1D-4A28-8E16-46C4B8E4C52A}" srcOrd="0" destOrd="0" presId="urn:microsoft.com/office/officeart/2016/7/layout/RepeatingBendingProcessNew"/>
    <dgm:cxn modelId="{E6EF8476-9188-47B6-B434-71F32A2B4F85}" type="presOf" srcId="{3CB3973E-19EE-424C-B04D-10FA677C7897}" destId="{FD08AD5E-D905-4ACE-BD9B-24CADF74EA9F}" srcOrd="1" destOrd="0" presId="urn:microsoft.com/office/officeart/2016/7/layout/RepeatingBendingProcessNew"/>
    <dgm:cxn modelId="{4AA50D5A-8EC3-4F35-8461-DBED027C099F}" type="presOf" srcId="{0CC7C579-9BBF-47F9-8B7C-BFA4BFEEACAB}" destId="{B32D1436-8EC8-4518-8FA8-C74859ABA88B}" srcOrd="1" destOrd="0" presId="urn:microsoft.com/office/officeart/2016/7/layout/RepeatingBendingProcessNew"/>
    <dgm:cxn modelId="{A222FE7D-888A-4E27-B3E0-886C2FC58B8C}" type="presOf" srcId="{169992B6-9402-486E-A716-30266CF9F9E8}" destId="{F731C985-434A-45D8-9D16-3BC3BE2038FF}" srcOrd="0" destOrd="0" presId="urn:microsoft.com/office/officeart/2016/7/layout/RepeatingBendingProcessNew"/>
    <dgm:cxn modelId="{7DCC5A7E-E37F-4D7A-AE59-A4F21D1E8733}" srcId="{F238F466-493B-45FF-ACFE-634FBE25CF60}" destId="{985AB524-A083-48BC-85BD-CBDD53380E04}" srcOrd="2" destOrd="0" parTransId="{62775E32-CB0B-4605-86A4-4CD9BF84EE27}" sibTransId="{169992B6-9402-486E-A716-30266CF9F9E8}"/>
    <dgm:cxn modelId="{88D42185-3C60-4029-86D7-239B34E1DAD5}" type="presOf" srcId="{A5603926-CFA0-4958-A157-D7CF14D02CD0}" destId="{8263587E-0223-4F6D-8071-A8DF766965A5}" srcOrd="0" destOrd="0" presId="urn:microsoft.com/office/officeart/2016/7/layout/RepeatingBendingProcessNew"/>
    <dgm:cxn modelId="{BE867F85-1D64-425C-B922-5572FDE2B6A4}" srcId="{F238F466-493B-45FF-ACFE-634FBE25CF60}" destId="{9494F86C-6E88-4023-8681-28951411DF96}" srcOrd="3" destOrd="0" parTransId="{B77AE244-BC57-4B89-A24D-5AAA645FAF7F}" sibTransId="{F198A506-9D12-4E53-BED8-F6AA7CB6B6F3}"/>
    <dgm:cxn modelId="{BD243C88-5F90-4EFA-9254-08AEFB105695}" type="presOf" srcId="{23939BF2-AC99-46D3-A349-E58B3AE24DBC}" destId="{70245BD5-C48E-4DBB-8C94-22D2EF93367F}" srcOrd="1" destOrd="0" presId="urn:microsoft.com/office/officeart/2016/7/layout/RepeatingBendingProcessNew"/>
    <dgm:cxn modelId="{95BB128A-23C8-45EB-8D45-DD4D8742C989}" type="presOf" srcId="{F198A506-9D12-4E53-BED8-F6AA7CB6B6F3}" destId="{92B97F31-7F95-4712-A5D3-93564D30F0FC}" srcOrd="0" destOrd="0" presId="urn:microsoft.com/office/officeart/2016/7/layout/RepeatingBendingProcessNew"/>
    <dgm:cxn modelId="{7331C292-EF6C-46E4-AC67-013D92F10180}" type="presOf" srcId="{DCE76DC8-D8BD-4DE9-97A8-2E4B1F012136}" destId="{D520C0E7-2419-43DF-A569-FFF5E3464FF6}" srcOrd="1" destOrd="0" presId="urn:microsoft.com/office/officeart/2016/7/layout/RepeatingBendingProcessNew"/>
    <dgm:cxn modelId="{0E748B99-8816-4C19-B1CB-49CBFB31789F}" type="presOf" srcId="{F238F466-493B-45FF-ACFE-634FBE25CF60}" destId="{23293E10-0C07-4BBA-9FE9-D5C0947751AF}" srcOrd="0" destOrd="0" presId="urn:microsoft.com/office/officeart/2016/7/layout/RepeatingBendingProcessNew"/>
    <dgm:cxn modelId="{3245D19A-8DC5-4793-A8D8-EEB335F98EA5}" type="presOf" srcId="{23939BF2-AC99-46D3-A349-E58B3AE24DBC}" destId="{3BC8E498-A22E-4CF3-9C02-F49D893B1A7A}" srcOrd="0" destOrd="0" presId="urn:microsoft.com/office/officeart/2016/7/layout/RepeatingBendingProcessNew"/>
    <dgm:cxn modelId="{614325A3-1387-4836-B326-04C8325E53FA}" type="presOf" srcId="{4B3CBE05-D7DB-4CB4-A533-3616AD590579}" destId="{512D7899-0FC1-4658-990A-47ABAECD0830}" srcOrd="0" destOrd="0" presId="urn:microsoft.com/office/officeart/2016/7/layout/RepeatingBendingProcessNew"/>
    <dgm:cxn modelId="{18543AAC-5B02-424F-9C08-1F338BBF0AB3}" type="presOf" srcId="{3CB3973E-19EE-424C-B04D-10FA677C7897}" destId="{0FE2E317-5087-436F-82CC-3AFD76DB6092}" srcOrd="0" destOrd="0" presId="urn:microsoft.com/office/officeart/2016/7/layout/RepeatingBendingProcessNew"/>
    <dgm:cxn modelId="{7AB80BB0-8E27-4DDF-B191-97C42D3FE444}" type="presOf" srcId="{9CC592B7-DDAF-4091-8EA4-8CEAD80C3C10}" destId="{3D0F5B6F-C3F0-4495-9291-5A4AAEFAAADD}" srcOrd="0" destOrd="0" presId="urn:microsoft.com/office/officeart/2016/7/layout/RepeatingBendingProcessNew"/>
    <dgm:cxn modelId="{B47F59B1-3BA7-4651-86C7-5EB94E7664FE}" srcId="{F238F466-493B-45FF-ACFE-634FBE25CF60}" destId="{9CC592B7-DDAF-4091-8EA4-8CEAD80C3C10}" srcOrd="9" destOrd="0" parTransId="{C6EE47CD-9E83-4ACB-89A1-0E56086B7657}" sibTransId="{EE4BD6B7-3783-4061-B481-67F8DDF76487}"/>
    <dgm:cxn modelId="{580D75B6-01A2-40C6-8438-01829AA59136}" type="presOf" srcId="{642FF565-1D4E-4946-91A8-BA0C226B4318}" destId="{3DAE5240-9CBC-4893-9307-F50B97C11534}" srcOrd="0" destOrd="0" presId="urn:microsoft.com/office/officeart/2016/7/layout/RepeatingBendingProcessNew"/>
    <dgm:cxn modelId="{180299CC-3734-443B-9878-1ECEE872B9ED}" type="presOf" srcId="{2EE40C68-4BBC-4DF8-8B5A-95D7FE65EBD6}" destId="{FCF94892-AFF8-4C05-809B-CC2DF929866A}" srcOrd="1" destOrd="0" presId="urn:microsoft.com/office/officeart/2016/7/layout/RepeatingBendingProcessNew"/>
    <dgm:cxn modelId="{BE6D32D6-6FA9-440D-8D75-25342C70FD43}" type="presOf" srcId="{169992B6-9402-486E-A716-30266CF9F9E8}" destId="{1084B96A-F6A1-45FD-8CE9-8315CFE36400}" srcOrd="1" destOrd="0" presId="urn:microsoft.com/office/officeart/2016/7/layout/RepeatingBendingProcessNew"/>
    <dgm:cxn modelId="{0A95E2DE-25FA-44C7-83E5-88D2D62EAE1F}" type="presOf" srcId="{5A18B818-AC10-447C-AA7E-A0603385B0F3}" destId="{F271DCC9-4C67-48F6-A65B-BA026BB51A05}" srcOrd="0" destOrd="0" presId="urn:microsoft.com/office/officeart/2016/7/layout/RepeatingBendingProcessNew"/>
    <dgm:cxn modelId="{90E0ADE4-29FB-4D8C-BF68-ECC6C7FEC12D}" type="presOf" srcId="{DCE76DC8-D8BD-4DE9-97A8-2E4B1F012136}" destId="{F36633CB-71A2-4673-82FD-D33646413547}" srcOrd="0" destOrd="0" presId="urn:microsoft.com/office/officeart/2016/7/layout/RepeatingBendingProcessNew"/>
    <dgm:cxn modelId="{43F31CE6-E637-4166-97D4-6822C7232975}" srcId="{F238F466-493B-45FF-ACFE-634FBE25CF60}" destId="{970B631D-E59D-4875-934B-C569144DD505}" srcOrd="4" destOrd="0" parTransId="{5137A046-9642-4351-A85A-4E82707A4177}" sibTransId="{2EE40C68-4BBC-4DF8-8B5A-95D7FE65EBD6}"/>
    <dgm:cxn modelId="{BA5056E7-7076-4C83-8877-0C2AA07EC798}" type="presOf" srcId="{0CC7C579-9BBF-47F9-8B7C-BFA4BFEEACAB}" destId="{153DCEC4-1C67-48E1-BB28-80C7DE77F026}" srcOrd="0" destOrd="0" presId="urn:microsoft.com/office/officeart/2016/7/layout/RepeatingBendingProcessNew"/>
    <dgm:cxn modelId="{37486EF6-F438-43DD-B4A4-04436F019691}" type="presOf" srcId="{4EC8E77C-DE08-4EB8-81DB-13C1CDC94D18}" destId="{A4E8FBB9-5041-4FDC-A7CB-4E129C3E08EC}" srcOrd="0" destOrd="0" presId="urn:microsoft.com/office/officeart/2016/7/layout/RepeatingBendingProcessNew"/>
    <dgm:cxn modelId="{6B9961FA-CF59-47F0-B2E9-BE4E89406A0B}" srcId="{F238F466-493B-45FF-ACFE-634FBE25CF60}" destId="{A5603926-CFA0-4958-A157-D7CF14D02CD0}" srcOrd="8" destOrd="0" parTransId="{AD6E52CF-5F30-4E3C-8E17-7C1183D0375D}" sibTransId="{23939BF2-AC99-46D3-A349-E58B3AE24DBC}"/>
    <dgm:cxn modelId="{FE5676FC-0AFD-482B-B815-49C5AD9E1652}" type="presOf" srcId="{5B1B71DD-AA69-4B0D-8AC9-4375009CE582}" destId="{A3C83493-F0E4-4753-8494-D374A145BE43}" srcOrd="0" destOrd="0" presId="urn:microsoft.com/office/officeart/2016/7/layout/RepeatingBendingProcessNew"/>
    <dgm:cxn modelId="{C35D60FE-0048-48A0-A3E0-625826EA5277}" srcId="{F238F466-493B-45FF-ACFE-634FBE25CF60}" destId="{5A18B818-AC10-447C-AA7E-A0603385B0F3}" srcOrd="0" destOrd="0" parTransId="{8023F260-8607-4D9A-8EAC-3E7476B486DA}" sibTransId="{3CB3973E-19EE-424C-B04D-10FA677C7897}"/>
    <dgm:cxn modelId="{47ABD8EA-DB67-48C8-A32C-172DBEBDF1C7}" type="presParOf" srcId="{23293E10-0C07-4BBA-9FE9-D5C0947751AF}" destId="{F271DCC9-4C67-48F6-A65B-BA026BB51A05}" srcOrd="0" destOrd="0" presId="urn:microsoft.com/office/officeart/2016/7/layout/RepeatingBendingProcessNew"/>
    <dgm:cxn modelId="{C0573251-E8F9-47BF-BCC7-DB1383A92982}" type="presParOf" srcId="{23293E10-0C07-4BBA-9FE9-D5C0947751AF}" destId="{0FE2E317-5087-436F-82CC-3AFD76DB6092}" srcOrd="1" destOrd="0" presId="urn:microsoft.com/office/officeart/2016/7/layout/RepeatingBendingProcessNew"/>
    <dgm:cxn modelId="{C3C178A1-6202-4EDB-B71B-7DE8EAEDB9C3}" type="presParOf" srcId="{0FE2E317-5087-436F-82CC-3AFD76DB6092}" destId="{FD08AD5E-D905-4ACE-BD9B-24CADF74EA9F}" srcOrd="0" destOrd="0" presId="urn:microsoft.com/office/officeart/2016/7/layout/RepeatingBendingProcessNew"/>
    <dgm:cxn modelId="{18768A8A-1459-4FCC-B4F4-76FB2B064D7C}" type="presParOf" srcId="{23293E10-0C07-4BBA-9FE9-D5C0947751AF}" destId="{512D7899-0FC1-4658-990A-47ABAECD0830}" srcOrd="2" destOrd="0" presId="urn:microsoft.com/office/officeart/2016/7/layout/RepeatingBendingProcessNew"/>
    <dgm:cxn modelId="{DB180FDD-FAAD-4A8E-8ABF-F2986BA73A4F}" type="presParOf" srcId="{23293E10-0C07-4BBA-9FE9-D5C0947751AF}" destId="{F36633CB-71A2-4673-82FD-D33646413547}" srcOrd="3" destOrd="0" presId="urn:microsoft.com/office/officeart/2016/7/layout/RepeatingBendingProcessNew"/>
    <dgm:cxn modelId="{955954E8-1B6F-41DE-9798-A890BA397D96}" type="presParOf" srcId="{F36633CB-71A2-4673-82FD-D33646413547}" destId="{D520C0E7-2419-43DF-A569-FFF5E3464FF6}" srcOrd="0" destOrd="0" presId="urn:microsoft.com/office/officeart/2016/7/layout/RepeatingBendingProcessNew"/>
    <dgm:cxn modelId="{F664F221-CCF0-49E7-B605-772CF05AFD6F}" type="presParOf" srcId="{23293E10-0C07-4BBA-9FE9-D5C0947751AF}" destId="{5911A8DC-5ECD-4551-9407-7CCF940AAAD0}" srcOrd="4" destOrd="0" presId="urn:microsoft.com/office/officeart/2016/7/layout/RepeatingBendingProcessNew"/>
    <dgm:cxn modelId="{D23F7249-7089-4FAE-8CAA-278CF494B837}" type="presParOf" srcId="{23293E10-0C07-4BBA-9FE9-D5C0947751AF}" destId="{F731C985-434A-45D8-9D16-3BC3BE2038FF}" srcOrd="5" destOrd="0" presId="urn:microsoft.com/office/officeart/2016/7/layout/RepeatingBendingProcessNew"/>
    <dgm:cxn modelId="{E6BD430A-79C1-47B9-9E1C-DDC7EFE82D16}" type="presParOf" srcId="{F731C985-434A-45D8-9D16-3BC3BE2038FF}" destId="{1084B96A-F6A1-45FD-8CE9-8315CFE36400}" srcOrd="0" destOrd="0" presId="urn:microsoft.com/office/officeart/2016/7/layout/RepeatingBendingProcessNew"/>
    <dgm:cxn modelId="{6B18CD21-FD5B-4193-91AC-27410F9C8B9A}" type="presParOf" srcId="{23293E10-0C07-4BBA-9FE9-D5C0947751AF}" destId="{A623F312-FB0F-4D48-8F21-69C7AB1334F7}" srcOrd="6" destOrd="0" presId="urn:microsoft.com/office/officeart/2016/7/layout/RepeatingBendingProcessNew"/>
    <dgm:cxn modelId="{FD7372D9-3FEA-4D17-94B9-150E2058C4C0}" type="presParOf" srcId="{23293E10-0C07-4BBA-9FE9-D5C0947751AF}" destId="{92B97F31-7F95-4712-A5D3-93564D30F0FC}" srcOrd="7" destOrd="0" presId="urn:microsoft.com/office/officeart/2016/7/layout/RepeatingBendingProcessNew"/>
    <dgm:cxn modelId="{BB7FB974-0471-4466-B3BB-127246CB53AD}" type="presParOf" srcId="{92B97F31-7F95-4712-A5D3-93564D30F0FC}" destId="{055B18F2-B625-44CA-88D5-EB55AF04006E}" srcOrd="0" destOrd="0" presId="urn:microsoft.com/office/officeart/2016/7/layout/RepeatingBendingProcessNew"/>
    <dgm:cxn modelId="{42010E32-E1D2-46E9-8ED1-A62AC6B6F580}" type="presParOf" srcId="{23293E10-0C07-4BBA-9FE9-D5C0947751AF}" destId="{DE0F55AA-6B1D-4A28-8E16-46C4B8E4C52A}" srcOrd="8" destOrd="0" presId="urn:microsoft.com/office/officeart/2016/7/layout/RepeatingBendingProcessNew"/>
    <dgm:cxn modelId="{296E9279-EA13-4B9F-99A4-B1679D09FCCC}" type="presParOf" srcId="{23293E10-0C07-4BBA-9FE9-D5C0947751AF}" destId="{0179D2C7-EAB4-4BF0-9F5E-5D95F6EBA3E8}" srcOrd="9" destOrd="0" presId="urn:microsoft.com/office/officeart/2016/7/layout/RepeatingBendingProcessNew"/>
    <dgm:cxn modelId="{B49A297B-047E-450F-8951-FC5A611D1A34}" type="presParOf" srcId="{0179D2C7-EAB4-4BF0-9F5E-5D95F6EBA3E8}" destId="{FCF94892-AFF8-4C05-809B-CC2DF929866A}" srcOrd="0" destOrd="0" presId="urn:microsoft.com/office/officeart/2016/7/layout/RepeatingBendingProcessNew"/>
    <dgm:cxn modelId="{EE8C31CF-CA52-4CF6-9A2B-8AEBAD5F7B2D}" type="presParOf" srcId="{23293E10-0C07-4BBA-9FE9-D5C0947751AF}" destId="{AC636C87-4C45-4823-91D4-82B071835C9E}" srcOrd="10" destOrd="0" presId="urn:microsoft.com/office/officeart/2016/7/layout/RepeatingBendingProcessNew"/>
    <dgm:cxn modelId="{145A2F5A-AA0F-4988-A80E-598AA7EBACA5}" type="presParOf" srcId="{23293E10-0C07-4BBA-9FE9-D5C0947751AF}" destId="{A4E8FBB9-5041-4FDC-A7CB-4E129C3E08EC}" srcOrd="11" destOrd="0" presId="urn:microsoft.com/office/officeart/2016/7/layout/RepeatingBendingProcessNew"/>
    <dgm:cxn modelId="{1DD21D93-A6D5-49D1-B57A-D00F5247A686}" type="presParOf" srcId="{A4E8FBB9-5041-4FDC-A7CB-4E129C3E08EC}" destId="{52CBE113-1024-4260-94C3-B7658A6167D5}" srcOrd="0" destOrd="0" presId="urn:microsoft.com/office/officeart/2016/7/layout/RepeatingBendingProcessNew"/>
    <dgm:cxn modelId="{2F2511CA-352A-4769-860E-3657116012DF}" type="presParOf" srcId="{23293E10-0C07-4BBA-9FE9-D5C0947751AF}" destId="{FC6525D0-F978-42B2-9C44-73BD137A13DB}" srcOrd="12" destOrd="0" presId="urn:microsoft.com/office/officeart/2016/7/layout/RepeatingBendingProcessNew"/>
    <dgm:cxn modelId="{4BA06243-E472-4133-AC34-790ADDC852C3}" type="presParOf" srcId="{23293E10-0C07-4BBA-9FE9-D5C0947751AF}" destId="{A3C83493-F0E4-4753-8494-D374A145BE43}" srcOrd="13" destOrd="0" presId="urn:microsoft.com/office/officeart/2016/7/layout/RepeatingBendingProcessNew"/>
    <dgm:cxn modelId="{7B30BD70-9FB4-4FBC-8320-5E6B4D022306}" type="presParOf" srcId="{A3C83493-F0E4-4753-8494-D374A145BE43}" destId="{BCEDA5C1-771F-4482-8935-5D04724A47BA}" srcOrd="0" destOrd="0" presId="urn:microsoft.com/office/officeart/2016/7/layout/RepeatingBendingProcessNew"/>
    <dgm:cxn modelId="{25D1A36E-8C3F-4A8E-8B8B-2F9952429358}" type="presParOf" srcId="{23293E10-0C07-4BBA-9FE9-D5C0947751AF}" destId="{3DAE5240-9CBC-4893-9307-F50B97C11534}" srcOrd="14" destOrd="0" presId="urn:microsoft.com/office/officeart/2016/7/layout/RepeatingBendingProcessNew"/>
    <dgm:cxn modelId="{68A22528-5D26-439E-BC47-135887D55EAF}" type="presParOf" srcId="{23293E10-0C07-4BBA-9FE9-D5C0947751AF}" destId="{153DCEC4-1C67-48E1-BB28-80C7DE77F026}" srcOrd="15" destOrd="0" presId="urn:microsoft.com/office/officeart/2016/7/layout/RepeatingBendingProcessNew"/>
    <dgm:cxn modelId="{A6D9D648-718B-4AC2-90FE-7D81E48FBACC}" type="presParOf" srcId="{153DCEC4-1C67-48E1-BB28-80C7DE77F026}" destId="{B32D1436-8EC8-4518-8FA8-C74859ABA88B}" srcOrd="0" destOrd="0" presId="urn:microsoft.com/office/officeart/2016/7/layout/RepeatingBendingProcessNew"/>
    <dgm:cxn modelId="{48FFD587-14C2-4E6E-B06A-FF330DC48F2B}" type="presParOf" srcId="{23293E10-0C07-4BBA-9FE9-D5C0947751AF}" destId="{8263587E-0223-4F6D-8071-A8DF766965A5}" srcOrd="16" destOrd="0" presId="urn:microsoft.com/office/officeart/2016/7/layout/RepeatingBendingProcessNew"/>
    <dgm:cxn modelId="{E0C37727-5141-435B-9586-E1A6107FA526}" type="presParOf" srcId="{23293E10-0C07-4BBA-9FE9-D5C0947751AF}" destId="{3BC8E498-A22E-4CF3-9C02-F49D893B1A7A}" srcOrd="17" destOrd="0" presId="urn:microsoft.com/office/officeart/2016/7/layout/RepeatingBendingProcessNew"/>
    <dgm:cxn modelId="{5A0308DF-FD38-4EB6-8C1D-91CA32C8B9DC}" type="presParOf" srcId="{3BC8E498-A22E-4CF3-9C02-F49D893B1A7A}" destId="{70245BD5-C48E-4DBB-8C94-22D2EF93367F}" srcOrd="0" destOrd="0" presId="urn:microsoft.com/office/officeart/2016/7/layout/RepeatingBendingProcessNew"/>
    <dgm:cxn modelId="{6E41B4BF-E532-4EFD-AF5C-A061D10E9689}" type="presParOf" srcId="{23293E10-0C07-4BBA-9FE9-D5C0947751AF}" destId="{3D0F5B6F-C3F0-4495-9291-5A4AAEFAAADD}" srcOrd="18" destOrd="0" presId="urn:microsoft.com/office/officeart/2016/7/layout/RepeatingBendingProcessNew"/>
  </dgm:cxnLst>
  <dgm:bg>
    <a:solidFill>
      <a:schemeClr val="accent1">
        <a:lumMod val="40000"/>
        <a:lumOff val="60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42EB14-4ED7-447E-BB76-A95E2B18F6DF}" type="doc">
      <dgm:prSet loTypeId="urn:microsoft.com/office/officeart/2008/layout/LinedList" loCatId="list" qsTypeId="urn:microsoft.com/office/officeart/2005/8/quickstyle/simple5" qsCatId="simple" csTypeId="urn:microsoft.com/office/officeart/2005/8/colors/colorful2" csCatId="colorful" phldr="1"/>
      <dgm:spPr/>
      <dgm:t>
        <a:bodyPr/>
        <a:lstStyle/>
        <a:p>
          <a:endParaRPr lang="en-US"/>
        </a:p>
      </dgm:t>
    </dgm:pt>
    <dgm:pt modelId="{68AD7F33-6B0C-4254-AD04-BD4099C4B969}">
      <dgm:prSet/>
      <dgm:spPr>
        <a:solidFill>
          <a:schemeClr val="accent1">
            <a:lumMod val="40000"/>
            <a:lumOff val="60000"/>
          </a:schemeClr>
        </a:solidFill>
      </dgm:spPr>
      <dgm:t>
        <a:bodyPr/>
        <a:lstStyle/>
        <a:p>
          <a:endParaRPr lang="en-US" b="0" dirty="0">
            <a:solidFill>
              <a:schemeClr val="bg1"/>
            </a:solidFill>
            <a:latin typeface="Bahnschrift SemiBold" panose="020B0502040204020203" pitchFamily="34" charset="0"/>
          </a:endParaRPr>
        </a:p>
        <a:p>
          <a:r>
            <a:rPr lang="en-US" b="0" dirty="0">
              <a:solidFill>
                <a:schemeClr val="bg1"/>
              </a:solidFill>
              <a:latin typeface="Bahnschrift SemiBold" panose="020B0502040204020203" pitchFamily="34" charset="0"/>
            </a:rPr>
            <a:t>WHY COUPONS?</a:t>
          </a:r>
        </a:p>
        <a:p>
          <a:r>
            <a:rPr lang="en-US" dirty="0">
              <a:solidFill>
                <a:schemeClr val="bg1"/>
              </a:solidFill>
              <a:latin typeface="Bahnschrift SemiBold" panose="020B0502040204020203" pitchFamily="34" charset="0"/>
            </a:rPr>
            <a:t>In today’s world understanding customer behavior is very important for businesses to optimize their performance and achieve their targets. Companies are looking to improve their business and even want to improve marketing. strategies when people are traveling. Coupons are powerful tools that can boost customer purchasing and increase customer loyalty. Machine learning can be used to know how coupons affect customers. </a:t>
          </a:r>
        </a:p>
      </dgm:t>
    </dgm:pt>
    <dgm:pt modelId="{6E4F68A6-8A4B-4B3C-B8E0-1C07CF745AD4}" type="parTrans" cxnId="{5AF470E8-0C70-42EC-A097-E28E4521F559}">
      <dgm:prSet/>
      <dgm:spPr/>
      <dgm:t>
        <a:bodyPr/>
        <a:lstStyle/>
        <a:p>
          <a:endParaRPr lang="en-US"/>
        </a:p>
      </dgm:t>
    </dgm:pt>
    <dgm:pt modelId="{3273CD1D-8207-49E4-BA77-60A0A79342A4}" type="sibTrans" cxnId="{5AF470E8-0C70-42EC-A097-E28E4521F559}">
      <dgm:prSet/>
      <dgm:spPr/>
      <dgm:t>
        <a:bodyPr/>
        <a:lstStyle/>
        <a:p>
          <a:endParaRPr lang="en-US"/>
        </a:p>
      </dgm:t>
    </dgm:pt>
    <dgm:pt modelId="{9C12FB61-CFF4-457F-A239-EA7AF63A55ED}" type="pres">
      <dgm:prSet presAssocID="{3D42EB14-4ED7-447E-BB76-A95E2B18F6DF}" presName="vert0" presStyleCnt="0">
        <dgm:presLayoutVars>
          <dgm:dir/>
          <dgm:animOne val="branch"/>
          <dgm:animLvl val="lvl"/>
        </dgm:presLayoutVars>
      </dgm:prSet>
      <dgm:spPr/>
    </dgm:pt>
    <dgm:pt modelId="{EE1D0671-9E37-410C-86C2-868E2B80C8C5}" type="pres">
      <dgm:prSet presAssocID="{68AD7F33-6B0C-4254-AD04-BD4099C4B969}" presName="thickLine" presStyleLbl="alignNode1" presStyleIdx="0" presStyleCnt="1" custLinFactNeighborX="1869" custLinFactNeighborY="2457"/>
      <dgm:spPr/>
    </dgm:pt>
    <dgm:pt modelId="{A500768B-2D12-4FC3-B9FE-D8ECDE0D7A36}" type="pres">
      <dgm:prSet presAssocID="{68AD7F33-6B0C-4254-AD04-BD4099C4B969}" presName="horz1" presStyleCnt="0"/>
      <dgm:spPr/>
    </dgm:pt>
    <dgm:pt modelId="{03E045A0-41FA-48F6-81A9-FDB1B107CBDB}" type="pres">
      <dgm:prSet presAssocID="{68AD7F33-6B0C-4254-AD04-BD4099C4B969}" presName="tx1" presStyleLbl="revTx" presStyleIdx="0" presStyleCnt="1"/>
      <dgm:spPr/>
    </dgm:pt>
    <dgm:pt modelId="{3A2553B8-F355-4AEF-BFA0-255D640CE125}" type="pres">
      <dgm:prSet presAssocID="{68AD7F33-6B0C-4254-AD04-BD4099C4B969}" presName="vert1" presStyleCnt="0"/>
      <dgm:spPr/>
    </dgm:pt>
  </dgm:ptLst>
  <dgm:cxnLst>
    <dgm:cxn modelId="{A5BFA461-76D8-456C-A723-251540C6E870}" type="presOf" srcId="{3D42EB14-4ED7-447E-BB76-A95E2B18F6DF}" destId="{9C12FB61-CFF4-457F-A239-EA7AF63A55ED}" srcOrd="0" destOrd="0" presId="urn:microsoft.com/office/officeart/2008/layout/LinedList"/>
    <dgm:cxn modelId="{6B68C080-03F8-4A06-97B1-760B13F0397E}" type="presOf" srcId="{68AD7F33-6B0C-4254-AD04-BD4099C4B969}" destId="{03E045A0-41FA-48F6-81A9-FDB1B107CBDB}" srcOrd="0" destOrd="0" presId="urn:microsoft.com/office/officeart/2008/layout/LinedList"/>
    <dgm:cxn modelId="{5AF470E8-0C70-42EC-A097-E28E4521F559}" srcId="{3D42EB14-4ED7-447E-BB76-A95E2B18F6DF}" destId="{68AD7F33-6B0C-4254-AD04-BD4099C4B969}" srcOrd="0" destOrd="0" parTransId="{6E4F68A6-8A4B-4B3C-B8E0-1C07CF745AD4}" sibTransId="{3273CD1D-8207-49E4-BA77-60A0A79342A4}"/>
    <dgm:cxn modelId="{72FC3B81-CAE8-4DFA-B17C-3FEA528C2810}" type="presParOf" srcId="{9C12FB61-CFF4-457F-A239-EA7AF63A55ED}" destId="{EE1D0671-9E37-410C-86C2-868E2B80C8C5}" srcOrd="0" destOrd="0" presId="urn:microsoft.com/office/officeart/2008/layout/LinedList"/>
    <dgm:cxn modelId="{E871B3C1-CD40-4644-9A5A-532FA61BFEB4}" type="presParOf" srcId="{9C12FB61-CFF4-457F-A239-EA7AF63A55ED}" destId="{A500768B-2D12-4FC3-B9FE-D8ECDE0D7A36}" srcOrd="1" destOrd="0" presId="urn:microsoft.com/office/officeart/2008/layout/LinedList"/>
    <dgm:cxn modelId="{CEBFCE57-FEAE-4362-AB0D-244DFB84AA4F}" type="presParOf" srcId="{A500768B-2D12-4FC3-B9FE-D8ECDE0D7A36}" destId="{03E045A0-41FA-48F6-81A9-FDB1B107CBDB}" srcOrd="0" destOrd="0" presId="urn:microsoft.com/office/officeart/2008/layout/LinedList"/>
    <dgm:cxn modelId="{9F3A2809-3418-4AA7-9882-DBB8987184EB}" type="presParOf" srcId="{A500768B-2D12-4FC3-B9FE-D8ECDE0D7A36}" destId="{3A2553B8-F355-4AEF-BFA0-255D640CE125}"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AB5B95-38F4-45CB-B820-7525C467C15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751FB51-B511-4FDC-ACDF-48A0EE7743E8}">
      <dgm:prSet/>
      <dgm:spPr/>
      <dgm:t>
        <a:bodyPr/>
        <a:lstStyle/>
        <a:p>
          <a:pPr>
            <a:lnSpc>
              <a:spcPct val="100000"/>
            </a:lnSpc>
          </a:pPr>
          <a:r>
            <a:rPr lang="en-US" dirty="0">
              <a:solidFill>
                <a:schemeClr val="bg1"/>
              </a:solidFill>
            </a:rPr>
            <a:t>URL</a:t>
          </a:r>
          <a:r>
            <a:rPr lang="en-US" dirty="0"/>
            <a:t>: </a:t>
          </a:r>
          <a:r>
            <a:rPr lang="en-US" dirty="0">
              <a:hlinkClick xmlns:r="http://schemas.openxmlformats.org/officeDocument/2006/relationships" r:id="rId1"/>
            </a:rPr>
            <a:t>https://archive.ics.uci.edu/dataset/603/in+vehicle+coupon+recommendation</a:t>
          </a:r>
          <a:r>
            <a:rPr lang="en-US" dirty="0"/>
            <a:t> </a:t>
          </a:r>
        </a:p>
      </dgm:t>
    </dgm:pt>
    <dgm:pt modelId="{496C29AC-DAF2-45FA-8158-3E32FEB0B59A}" type="parTrans" cxnId="{5ED327AD-FC12-406E-B98A-F1C74F2BF585}">
      <dgm:prSet/>
      <dgm:spPr/>
      <dgm:t>
        <a:bodyPr/>
        <a:lstStyle/>
        <a:p>
          <a:endParaRPr lang="en-US"/>
        </a:p>
      </dgm:t>
    </dgm:pt>
    <dgm:pt modelId="{7AF65F53-BC07-45AB-9C49-102F02E23E5D}" type="sibTrans" cxnId="{5ED327AD-FC12-406E-B98A-F1C74F2BF585}">
      <dgm:prSet/>
      <dgm:spPr/>
      <dgm:t>
        <a:bodyPr/>
        <a:lstStyle/>
        <a:p>
          <a:pPr>
            <a:lnSpc>
              <a:spcPct val="100000"/>
            </a:lnSpc>
          </a:pPr>
          <a:endParaRPr lang="en-US"/>
        </a:p>
      </dgm:t>
    </dgm:pt>
    <dgm:pt modelId="{B9643787-7E04-4E3F-8724-0184D310AF93}">
      <dgm:prSet custT="1"/>
      <dgm:spPr>
        <a:solidFill>
          <a:schemeClr val="accent1">
            <a:lumMod val="40000"/>
            <a:lumOff val="60000"/>
          </a:schemeClr>
        </a:solidFill>
      </dgm:spPr>
      <dgm:t>
        <a:bodyPr/>
        <a:lstStyle/>
        <a:p>
          <a:pPr>
            <a:lnSpc>
              <a:spcPct val="100000"/>
            </a:lnSpc>
          </a:pPr>
          <a:r>
            <a:rPr lang="en-US" sz="2000" b="1" dirty="0">
              <a:solidFill>
                <a:schemeClr val="bg1"/>
              </a:solidFill>
              <a:latin typeface="Bahnschrift SemiBold Condensed" panose="020B0502040204020203" pitchFamily="34" charset="0"/>
            </a:rPr>
            <a:t>The dataset on in-vehicle coupon recommendation was donated on September 14, 2020. It consists of 12,684 instances and 23 features. The information was gathered through an Amazon Mechanical Turk poll in which participants were asked if they would take a voucher that was suggested to them in various driving situations.</a:t>
          </a:r>
        </a:p>
      </dgm:t>
    </dgm:pt>
    <dgm:pt modelId="{66E70BEE-6C8B-4B8B-A547-E6CD940D4643}" type="parTrans" cxnId="{6D5EF30A-436B-4C2A-AE38-9D49C0E7E76B}">
      <dgm:prSet/>
      <dgm:spPr/>
      <dgm:t>
        <a:bodyPr/>
        <a:lstStyle/>
        <a:p>
          <a:endParaRPr lang="en-US"/>
        </a:p>
      </dgm:t>
    </dgm:pt>
    <dgm:pt modelId="{0C700103-9630-4A20-9745-9A557092942F}" type="sibTrans" cxnId="{6D5EF30A-436B-4C2A-AE38-9D49C0E7E76B}">
      <dgm:prSet/>
      <dgm:spPr/>
      <dgm:t>
        <a:bodyPr/>
        <a:lstStyle/>
        <a:p>
          <a:endParaRPr lang="en-US"/>
        </a:p>
      </dgm:t>
    </dgm:pt>
    <dgm:pt modelId="{E4CA881D-DFC3-48B5-A498-13F048AEF660}" type="pres">
      <dgm:prSet presAssocID="{17AB5B95-38F4-45CB-B820-7525C467C15B}" presName="root" presStyleCnt="0">
        <dgm:presLayoutVars>
          <dgm:dir/>
          <dgm:resizeHandles val="exact"/>
        </dgm:presLayoutVars>
      </dgm:prSet>
      <dgm:spPr/>
    </dgm:pt>
    <dgm:pt modelId="{FA1CC3C9-97E5-4DF7-A685-C171BE37B721}" type="pres">
      <dgm:prSet presAssocID="{2751FB51-B511-4FDC-ACDF-48A0EE7743E8}" presName="compNode" presStyleCnt="0"/>
      <dgm:spPr/>
    </dgm:pt>
    <dgm:pt modelId="{CDEE0391-61A3-4A34-8832-B3F3938C1C34}" type="pres">
      <dgm:prSet presAssocID="{2751FB51-B511-4FDC-ACDF-48A0EE7743E8}" presName="bgRect" presStyleLbl="bgShp" presStyleIdx="0" presStyleCnt="2"/>
      <dgm:spPr>
        <a:solidFill>
          <a:schemeClr val="accent1">
            <a:lumMod val="40000"/>
            <a:lumOff val="60000"/>
          </a:schemeClr>
        </a:solidFill>
      </dgm:spPr>
    </dgm:pt>
    <dgm:pt modelId="{B885ADFD-0720-417C-8C96-EBED7FF516E2}" type="pres">
      <dgm:prSet presAssocID="{2751FB51-B511-4FDC-ACDF-48A0EE7743E8}"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Closed Quotation Mark"/>
        </a:ext>
      </dgm:extLst>
    </dgm:pt>
    <dgm:pt modelId="{D6549097-2C30-4100-AA61-30E07E4F1059}" type="pres">
      <dgm:prSet presAssocID="{2751FB51-B511-4FDC-ACDF-48A0EE7743E8}" presName="spaceRect" presStyleCnt="0"/>
      <dgm:spPr/>
    </dgm:pt>
    <dgm:pt modelId="{C00914DD-4189-4507-BF82-AAF035560306}" type="pres">
      <dgm:prSet presAssocID="{2751FB51-B511-4FDC-ACDF-48A0EE7743E8}" presName="parTx" presStyleLbl="revTx" presStyleIdx="0" presStyleCnt="2">
        <dgm:presLayoutVars>
          <dgm:chMax val="0"/>
          <dgm:chPref val="0"/>
        </dgm:presLayoutVars>
      </dgm:prSet>
      <dgm:spPr/>
    </dgm:pt>
    <dgm:pt modelId="{E4C67EB7-BE4E-48F0-8E72-F932944BD202}" type="pres">
      <dgm:prSet presAssocID="{7AF65F53-BC07-45AB-9C49-102F02E23E5D}" presName="sibTrans" presStyleCnt="0"/>
      <dgm:spPr/>
    </dgm:pt>
    <dgm:pt modelId="{9CB0DF43-D4C4-4815-9E25-ED55C853717C}" type="pres">
      <dgm:prSet presAssocID="{B9643787-7E04-4E3F-8724-0184D310AF93}" presName="compNode" presStyleCnt="0"/>
      <dgm:spPr/>
    </dgm:pt>
    <dgm:pt modelId="{299DC317-007D-47E9-B141-479908DB94BA}" type="pres">
      <dgm:prSet presAssocID="{B9643787-7E04-4E3F-8724-0184D310AF93}" presName="bgRect" presStyleLbl="bgShp" presStyleIdx="1" presStyleCnt="2"/>
      <dgm:spPr>
        <a:solidFill>
          <a:schemeClr val="accent4">
            <a:lumMod val="20000"/>
            <a:lumOff val="80000"/>
          </a:schemeClr>
        </a:solidFill>
      </dgm:spPr>
    </dgm:pt>
    <dgm:pt modelId="{718B87F2-7691-44A4-A697-1B2FB13D053C}" type="pres">
      <dgm:prSet presAssocID="{B9643787-7E04-4E3F-8724-0184D310AF93}"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Electric Car"/>
        </a:ext>
      </dgm:extLst>
    </dgm:pt>
    <dgm:pt modelId="{9E818270-5C8C-48F4-BDDB-12F6391BD5AB}" type="pres">
      <dgm:prSet presAssocID="{B9643787-7E04-4E3F-8724-0184D310AF93}" presName="spaceRect" presStyleCnt="0"/>
      <dgm:spPr/>
    </dgm:pt>
    <dgm:pt modelId="{30BD92E2-D7C4-46E0-86EA-F85C11E49070}" type="pres">
      <dgm:prSet presAssocID="{B9643787-7E04-4E3F-8724-0184D310AF93}" presName="parTx" presStyleLbl="revTx" presStyleIdx="1" presStyleCnt="2">
        <dgm:presLayoutVars>
          <dgm:chMax val="0"/>
          <dgm:chPref val="0"/>
        </dgm:presLayoutVars>
      </dgm:prSet>
      <dgm:spPr/>
    </dgm:pt>
  </dgm:ptLst>
  <dgm:cxnLst>
    <dgm:cxn modelId="{6D5EF30A-436B-4C2A-AE38-9D49C0E7E76B}" srcId="{17AB5B95-38F4-45CB-B820-7525C467C15B}" destId="{B9643787-7E04-4E3F-8724-0184D310AF93}" srcOrd="1" destOrd="0" parTransId="{66E70BEE-6C8B-4B8B-A547-E6CD940D4643}" sibTransId="{0C700103-9630-4A20-9745-9A557092942F}"/>
    <dgm:cxn modelId="{69762552-E370-45D8-BBB4-58FA19E7EAE2}" type="presOf" srcId="{2751FB51-B511-4FDC-ACDF-48A0EE7743E8}" destId="{C00914DD-4189-4507-BF82-AAF035560306}" srcOrd="0" destOrd="0" presId="urn:microsoft.com/office/officeart/2018/2/layout/IconVerticalSolidList"/>
    <dgm:cxn modelId="{5ED327AD-FC12-406E-B98A-F1C74F2BF585}" srcId="{17AB5B95-38F4-45CB-B820-7525C467C15B}" destId="{2751FB51-B511-4FDC-ACDF-48A0EE7743E8}" srcOrd="0" destOrd="0" parTransId="{496C29AC-DAF2-45FA-8158-3E32FEB0B59A}" sibTransId="{7AF65F53-BC07-45AB-9C49-102F02E23E5D}"/>
    <dgm:cxn modelId="{DE6E93EC-3CB2-4D66-BE6E-E57D3E62992A}" type="presOf" srcId="{17AB5B95-38F4-45CB-B820-7525C467C15B}" destId="{E4CA881D-DFC3-48B5-A498-13F048AEF660}" srcOrd="0" destOrd="0" presId="urn:microsoft.com/office/officeart/2018/2/layout/IconVerticalSolidList"/>
    <dgm:cxn modelId="{6C9EE1EF-C170-47FB-B9FA-DE53CDE4D277}" type="presOf" srcId="{B9643787-7E04-4E3F-8724-0184D310AF93}" destId="{30BD92E2-D7C4-46E0-86EA-F85C11E49070}" srcOrd="0" destOrd="0" presId="urn:microsoft.com/office/officeart/2018/2/layout/IconVerticalSolidList"/>
    <dgm:cxn modelId="{E45B0540-42D9-414C-9182-194394684A5A}" type="presParOf" srcId="{E4CA881D-DFC3-48B5-A498-13F048AEF660}" destId="{FA1CC3C9-97E5-4DF7-A685-C171BE37B721}" srcOrd="0" destOrd="0" presId="urn:microsoft.com/office/officeart/2018/2/layout/IconVerticalSolidList"/>
    <dgm:cxn modelId="{7EA296E8-1F60-406D-ADAF-CC368618392C}" type="presParOf" srcId="{FA1CC3C9-97E5-4DF7-A685-C171BE37B721}" destId="{CDEE0391-61A3-4A34-8832-B3F3938C1C34}" srcOrd="0" destOrd="0" presId="urn:microsoft.com/office/officeart/2018/2/layout/IconVerticalSolidList"/>
    <dgm:cxn modelId="{5D25A77B-0476-4A6A-8F36-728AA509F291}" type="presParOf" srcId="{FA1CC3C9-97E5-4DF7-A685-C171BE37B721}" destId="{B885ADFD-0720-417C-8C96-EBED7FF516E2}" srcOrd="1" destOrd="0" presId="urn:microsoft.com/office/officeart/2018/2/layout/IconVerticalSolidList"/>
    <dgm:cxn modelId="{BA6A2CEF-7248-4217-A9B5-92E759388C87}" type="presParOf" srcId="{FA1CC3C9-97E5-4DF7-A685-C171BE37B721}" destId="{D6549097-2C30-4100-AA61-30E07E4F1059}" srcOrd="2" destOrd="0" presId="urn:microsoft.com/office/officeart/2018/2/layout/IconVerticalSolidList"/>
    <dgm:cxn modelId="{2A7829CC-6023-4A0C-81A8-2EA80582DFE0}" type="presParOf" srcId="{FA1CC3C9-97E5-4DF7-A685-C171BE37B721}" destId="{C00914DD-4189-4507-BF82-AAF035560306}" srcOrd="3" destOrd="0" presId="urn:microsoft.com/office/officeart/2018/2/layout/IconVerticalSolidList"/>
    <dgm:cxn modelId="{D3EBAABD-027C-467A-9332-99FAA53B4D73}" type="presParOf" srcId="{E4CA881D-DFC3-48B5-A498-13F048AEF660}" destId="{E4C67EB7-BE4E-48F0-8E72-F932944BD202}" srcOrd="1" destOrd="0" presId="urn:microsoft.com/office/officeart/2018/2/layout/IconVerticalSolidList"/>
    <dgm:cxn modelId="{321D68BC-CE13-4832-A4A2-DA41CADB3A7E}" type="presParOf" srcId="{E4CA881D-DFC3-48B5-A498-13F048AEF660}" destId="{9CB0DF43-D4C4-4815-9E25-ED55C853717C}" srcOrd="2" destOrd="0" presId="urn:microsoft.com/office/officeart/2018/2/layout/IconVerticalSolidList"/>
    <dgm:cxn modelId="{0A4CCBC7-856F-4420-8306-7268F5558E1E}" type="presParOf" srcId="{9CB0DF43-D4C4-4815-9E25-ED55C853717C}" destId="{299DC317-007D-47E9-B141-479908DB94BA}" srcOrd="0" destOrd="0" presId="urn:microsoft.com/office/officeart/2018/2/layout/IconVerticalSolidList"/>
    <dgm:cxn modelId="{1782D175-7AE7-4292-9E99-CB7E5A724C27}" type="presParOf" srcId="{9CB0DF43-D4C4-4815-9E25-ED55C853717C}" destId="{718B87F2-7691-44A4-A697-1B2FB13D053C}" srcOrd="1" destOrd="0" presId="urn:microsoft.com/office/officeart/2018/2/layout/IconVerticalSolidList"/>
    <dgm:cxn modelId="{89CBEFFF-4FC3-4E11-9C09-FE73DEE3F72B}" type="presParOf" srcId="{9CB0DF43-D4C4-4815-9E25-ED55C853717C}" destId="{9E818270-5C8C-48F4-BDDB-12F6391BD5AB}" srcOrd="2" destOrd="0" presId="urn:microsoft.com/office/officeart/2018/2/layout/IconVerticalSolidList"/>
    <dgm:cxn modelId="{4D92D6D1-4040-467A-9EA0-F313EFB9E783}" type="presParOf" srcId="{9CB0DF43-D4C4-4815-9E25-ED55C853717C}" destId="{30BD92E2-D7C4-46E0-86EA-F85C11E4907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8ABEFE0-EBC1-47E7-8BB8-5D66333CC1D8}" type="doc">
      <dgm:prSet loTypeId="urn:microsoft.com/office/officeart/2018/2/layout/IconCircleList" loCatId="icon" qsTypeId="urn:microsoft.com/office/officeart/2005/8/quickstyle/simple1" qsCatId="simple" csTypeId="urn:microsoft.com/office/officeart/2018/5/colors/Iconchunking_neutralicon_accent3_2" csCatId="accent3" phldr="1"/>
      <dgm:spPr/>
      <dgm:t>
        <a:bodyPr/>
        <a:lstStyle/>
        <a:p>
          <a:endParaRPr lang="en-US"/>
        </a:p>
      </dgm:t>
    </dgm:pt>
    <dgm:pt modelId="{B82C160E-221A-4A25-BFE0-09CABB4D389C}">
      <dgm:prSet custT="1"/>
      <dgm:spPr>
        <a:solidFill>
          <a:schemeClr val="accent1">
            <a:lumMod val="40000"/>
            <a:lumOff val="60000"/>
          </a:schemeClr>
        </a:solidFill>
      </dgm:spPr>
      <dgm:t>
        <a:bodyPr/>
        <a:lstStyle/>
        <a:p>
          <a:pPr>
            <a:lnSpc>
              <a:spcPct val="100000"/>
            </a:lnSpc>
          </a:pPr>
          <a:r>
            <a:rPr lang="en-US" sz="1200" b="1" i="0" baseline="0" dirty="0">
              <a:solidFill>
                <a:schemeClr val="bg1"/>
              </a:solidFill>
              <a:latin typeface="Bahnschrift SemiBold" panose="020B0502040204020203" pitchFamily="34" charset="0"/>
            </a:rPr>
            <a:t>Both businesses and customers get profits using the recommendation systems as the businesses</a:t>
          </a:r>
          <a:endParaRPr lang="en-US" sz="1200" b="1" dirty="0">
            <a:solidFill>
              <a:schemeClr val="bg1"/>
            </a:solidFill>
            <a:latin typeface="Bahnschrift SemiBold" panose="020B0502040204020203" pitchFamily="34" charset="0"/>
          </a:endParaRPr>
        </a:p>
      </dgm:t>
    </dgm:pt>
    <dgm:pt modelId="{D7691CCF-9825-48C1-B331-100D4066AEE3}" type="parTrans" cxnId="{0CB01F2D-B38E-468E-8F2B-CD7909470E6E}">
      <dgm:prSet/>
      <dgm:spPr/>
      <dgm:t>
        <a:bodyPr/>
        <a:lstStyle/>
        <a:p>
          <a:endParaRPr lang="en-US"/>
        </a:p>
      </dgm:t>
    </dgm:pt>
    <dgm:pt modelId="{8AB7591D-03F9-466C-A56E-CE7C16FDB583}" type="sibTrans" cxnId="{0CB01F2D-B38E-468E-8F2B-CD7909470E6E}">
      <dgm:prSet/>
      <dgm:spPr/>
      <dgm:t>
        <a:bodyPr/>
        <a:lstStyle/>
        <a:p>
          <a:pPr>
            <a:lnSpc>
              <a:spcPct val="100000"/>
            </a:lnSpc>
          </a:pPr>
          <a:endParaRPr lang="en-US"/>
        </a:p>
      </dgm:t>
    </dgm:pt>
    <dgm:pt modelId="{18F753BB-C1B4-493C-8EFC-7780EB859347}">
      <dgm:prSet custT="1"/>
      <dgm:spPr>
        <a:solidFill>
          <a:schemeClr val="accent1">
            <a:lumMod val="40000"/>
            <a:lumOff val="60000"/>
          </a:schemeClr>
        </a:solidFill>
      </dgm:spPr>
      <dgm:t>
        <a:bodyPr/>
        <a:lstStyle/>
        <a:p>
          <a:pPr>
            <a:lnSpc>
              <a:spcPct val="100000"/>
            </a:lnSpc>
          </a:pPr>
          <a:r>
            <a:rPr lang="en-US" sz="1200" b="1" i="0" baseline="0" dirty="0">
              <a:solidFill>
                <a:schemeClr val="bg1"/>
              </a:solidFill>
              <a:latin typeface="Bahnschrift SemiBold" panose="020B0502040204020203" pitchFamily="34" charset="0"/>
            </a:rPr>
            <a:t>create useful coupon types that will boost their profits and customers will be satisfied by the services the businesses provide.</a:t>
          </a:r>
          <a:endParaRPr lang="en-US" sz="1200" b="1" dirty="0">
            <a:solidFill>
              <a:schemeClr val="bg1"/>
            </a:solidFill>
            <a:latin typeface="Bahnschrift SemiBold" panose="020B0502040204020203" pitchFamily="34" charset="0"/>
          </a:endParaRPr>
        </a:p>
      </dgm:t>
    </dgm:pt>
    <dgm:pt modelId="{AAA830FC-5516-4D5A-A32E-38201F79CA11}" type="parTrans" cxnId="{59E9C3A4-546B-4992-824E-4E2E14F99537}">
      <dgm:prSet/>
      <dgm:spPr/>
      <dgm:t>
        <a:bodyPr/>
        <a:lstStyle/>
        <a:p>
          <a:endParaRPr lang="en-US"/>
        </a:p>
      </dgm:t>
    </dgm:pt>
    <dgm:pt modelId="{261D0D2A-74B7-4596-A4CF-1E9974E248A1}" type="sibTrans" cxnId="{59E9C3A4-546B-4992-824E-4E2E14F99537}">
      <dgm:prSet/>
      <dgm:spPr/>
      <dgm:t>
        <a:bodyPr/>
        <a:lstStyle/>
        <a:p>
          <a:pPr>
            <a:lnSpc>
              <a:spcPct val="100000"/>
            </a:lnSpc>
          </a:pPr>
          <a:endParaRPr lang="en-US"/>
        </a:p>
      </dgm:t>
    </dgm:pt>
    <dgm:pt modelId="{E4AB7DEE-1CC6-4193-9E35-75E64A813F01}">
      <dgm:prSet custT="1"/>
      <dgm:spPr>
        <a:solidFill>
          <a:schemeClr val="accent1">
            <a:lumMod val="40000"/>
            <a:lumOff val="60000"/>
          </a:schemeClr>
        </a:solidFill>
      </dgm:spPr>
      <dgm:t>
        <a:bodyPr/>
        <a:lstStyle/>
        <a:p>
          <a:pPr>
            <a:lnSpc>
              <a:spcPct val="100000"/>
            </a:lnSpc>
          </a:pPr>
          <a:r>
            <a:rPr lang="en-US" sz="1200" b="1" i="0" baseline="0" dirty="0">
              <a:latin typeface="Bahnschrift SemiBold" panose="020B0502040204020203" pitchFamily="34" charset="0"/>
            </a:rPr>
            <a:t> </a:t>
          </a:r>
          <a:r>
            <a:rPr lang="en-US" sz="1200" b="1" i="0" baseline="0" dirty="0">
              <a:solidFill>
                <a:schemeClr val="bg1"/>
              </a:solidFill>
              <a:latin typeface="Bahnschrift SemiBold" panose="020B0502040204020203" pitchFamily="34" charset="0"/>
            </a:rPr>
            <a:t>Consumer behavior or psychology can be studied in this process.</a:t>
          </a:r>
          <a:endParaRPr lang="en-US" sz="1200" b="1" dirty="0">
            <a:solidFill>
              <a:schemeClr val="bg1"/>
            </a:solidFill>
            <a:latin typeface="Bahnschrift SemiBold" panose="020B0502040204020203" pitchFamily="34" charset="0"/>
          </a:endParaRPr>
        </a:p>
      </dgm:t>
    </dgm:pt>
    <dgm:pt modelId="{BA282D17-A8CE-48DF-AC8F-4E18FF3C027E}" type="parTrans" cxnId="{C9DCF6BA-BE93-446D-8CE8-6956A50717E3}">
      <dgm:prSet/>
      <dgm:spPr/>
      <dgm:t>
        <a:bodyPr/>
        <a:lstStyle/>
        <a:p>
          <a:endParaRPr lang="en-US"/>
        </a:p>
      </dgm:t>
    </dgm:pt>
    <dgm:pt modelId="{144234C5-6914-44F2-9927-CF6F18039F70}" type="sibTrans" cxnId="{C9DCF6BA-BE93-446D-8CE8-6956A50717E3}">
      <dgm:prSet/>
      <dgm:spPr/>
      <dgm:t>
        <a:bodyPr/>
        <a:lstStyle/>
        <a:p>
          <a:pPr>
            <a:lnSpc>
              <a:spcPct val="100000"/>
            </a:lnSpc>
          </a:pPr>
          <a:endParaRPr lang="en-US"/>
        </a:p>
      </dgm:t>
    </dgm:pt>
    <dgm:pt modelId="{0A825181-551B-42DA-8193-CDFFB802B567}">
      <dgm:prSet custT="1"/>
      <dgm:spPr>
        <a:solidFill>
          <a:schemeClr val="accent1">
            <a:lumMod val="40000"/>
            <a:lumOff val="60000"/>
          </a:schemeClr>
        </a:solidFill>
      </dgm:spPr>
      <dgm:t>
        <a:bodyPr/>
        <a:lstStyle/>
        <a:p>
          <a:pPr>
            <a:lnSpc>
              <a:spcPct val="100000"/>
            </a:lnSpc>
          </a:pPr>
          <a:r>
            <a:rPr lang="en-US" sz="1200" b="1" i="0" baseline="0" dirty="0">
              <a:solidFill>
                <a:schemeClr val="bg1"/>
              </a:solidFill>
              <a:latin typeface="Bahnschrift SemiBold" panose="020B0502040204020203" pitchFamily="34" charset="0"/>
            </a:rPr>
            <a:t> Also, we can find how far data analysis is helping different marketing strategies and data-driven decision-making.</a:t>
          </a:r>
          <a:endParaRPr lang="en-US" sz="1200" b="1" dirty="0">
            <a:solidFill>
              <a:schemeClr val="bg1"/>
            </a:solidFill>
            <a:latin typeface="Bahnschrift SemiBold" panose="020B0502040204020203" pitchFamily="34" charset="0"/>
          </a:endParaRPr>
        </a:p>
      </dgm:t>
    </dgm:pt>
    <dgm:pt modelId="{CBFFFD12-214B-47A7-B427-65DB1B6E60A1}" type="parTrans" cxnId="{22E5F26D-5AEA-4653-9314-C6A4E3E7D00B}">
      <dgm:prSet/>
      <dgm:spPr/>
      <dgm:t>
        <a:bodyPr/>
        <a:lstStyle/>
        <a:p>
          <a:endParaRPr lang="en-US"/>
        </a:p>
      </dgm:t>
    </dgm:pt>
    <dgm:pt modelId="{09A27572-7C6F-43FF-A4A7-D6538B9BB7B9}" type="sibTrans" cxnId="{22E5F26D-5AEA-4653-9314-C6A4E3E7D00B}">
      <dgm:prSet/>
      <dgm:spPr/>
      <dgm:t>
        <a:bodyPr/>
        <a:lstStyle/>
        <a:p>
          <a:pPr>
            <a:lnSpc>
              <a:spcPct val="100000"/>
            </a:lnSpc>
          </a:pPr>
          <a:endParaRPr lang="en-US"/>
        </a:p>
      </dgm:t>
    </dgm:pt>
    <dgm:pt modelId="{3586B0AA-94D6-4D03-B42D-28CE8AC83509}">
      <dgm:prSet custT="1"/>
      <dgm:spPr>
        <a:solidFill>
          <a:schemeClr val="accent1">
            <a:lumMod val="40000"/>
            <a:lumOff val="60000"/>
          </a:schemeClr>
        </a:solidFill>
      </dgm:spPr>
      <dgm:t>
        <a:bodyPr/>
        <a:lstStyle/>
        <a:p>
          <a:pPr>
            <a:lnSpc>
              <a:spcPct val="100000"/>
            </a:lnSpc>
          </a:pPr>
          <a:r>
            <a:rPr lang="en-US" sz="1200" b="1" i="0" baseline="0" dirty="0">
              <a:latin typeface="Bahnschrift SemiBold" panose="020B0502040204020203" pitchFamily="34" charset="0"/>
            </a:rPr>
            <a:t> </a:t>
          </a:r>
          <a:r>
            <a:rPr lang="en-US" sz="1200" b="1" i="0" baseline="0" dirty="0">
              <a:solidFill>
                <a:schemeClr val="bg1"/>
              </a:solidFill>
              <a:latin typeface="Bahnschrift SemiBold" panose="020B0502040204020203" pitchFamily="34" charset="0"/>
            </a:rPr>
            <a:t>Companies may discover more advanced marketing strategies by using the knowledge of consumer behavior. </a:t>
          </a:r>
          <a:endParaRPr lang="en-US" sz="1200" b="1" dirty="0">
            <a:solidFill>
              <a:schemeClr val="bg1"/>
            </a:solidFill>
            <a:latin typeface="Bahnschrift SemiBold" panose="020B0502040204020203" pitchFamily="34" charset="0"/>
          </a:endParaRPr>
        </a:p>
      </dgm:t>
    </dgm:pt>
    <dgm:pt modelId="{2C04C258-D48D-45EA-A604-C64FF2D571D8}" type="parTrans" cxnId="{548C03C2-6F5A-4A54-B7C1-98FE667CAF3D}">
      <dgm:prSet/>
      <dgm:spPr/>
      <dgm:t>
        <a:bodyPr/>
        <a:lstStyle/>
        <a:p>
          <a:endParaRPr lang="en-US"/>
        </a:p>
      </dgm:t>
    </dgm:pt>
    <dgm:pt modelId="{F1B396B2-62DC-4218-AC62-22E1DEE16278}" type="sibTrans" cxnId="{548C03C2-6F5A-4A54-B7C1-98FE667CAF3D}">
      <dgm:prSet/>
      <dgm:spPr/>
      <dgm:t>
        <a:bodyPr/>
        <a:lstStyle/>
        <a:p>
          <a:pPr>
            <a:lnSpc>
              <a:spcPct val="100000"/>
            </a:lnSpc>
          </a:pPr>
          <a:endParaRPr lang="en-US"/>
        </a:p>
      </dgm:t>
    </dgm:pt>
    <dgm:pt modelId="{13ED30BB-3CFC-426A-B593-41D392FB83D2}">
      <dgm:prSet custT="1"/>
      <dgm:spPr>
        <a:solidFill>
          <a:schemeClr val="accent1">
            <a:lumMod val="40000"/>
            <a:lumOff val="60000"/>
          </a:schemeClr>
        </a:solidFill>
      </dgm:spPr>
      <dgm:t>
        <a:bodyPr/>
        <a:lstStyle/>
        <a:p>
          <a:pPr>
            <a:lnSpc>
              <a:spcPct val="100000"/>
            </a:lnSpc>
          </a:pPr>
          <a:r>
            <a:rPr lang="en-US" sz="1200" b="1" i="0" baseline="0" dirty="0">
              <a:solidFill>
                <a:schemeClr val="bg1"/>
              </a:solidFill>
              <a:latin typeface="Bahnschrift SemiBold" panose="020B0502040204020203" pitchFamily="34" charset="0"/>
            </a:rPr>
            <a:t>Efficient schemes or discounts can be planned by the companies after understanding consumer preferences.</a:t>
          </a:r>
          <a:endParaRPr lang="en-US" sz="1200" b="1" dirty="0">
            <a:solidFill>
              <a:schemeClr val="bg1"/>
            </a:solidFill>
            <a:latin typeface="Bahnschrift SemiBold" panose="020B0502040204020203" pitchFamily="34" charset="0"/>
          </a:endParaRPr>
        </a:p>
      </dgm:t>
    </dgm:pt>
    <dgm:pt modelId="{87ACB9CA-5804-47AF-894E-9B3928073180}" type="parTrans" cxnId="{430A553A-127C-4D8D-8AAA-37027DE391D4}">
      <dgm:prSet/>
      <dgm:spPr/>
      <dgm:t>
        <a:bodyPr/>
        <a:lstStyle/>
        <a:p>
          <a:endParaRPr lang="en-US"/>
        </a:p>
      </dgm:t>
    </dgm:pt>
    <dgm:pt modelId="{62EC8CFC-0EAA-439C-90B9-59E882F0C06B}" type="sibTrans" cxnId="{430A553A-127C-4D8D-8AAA-37027DE391D4}">
      <dgm:prSet/>
      <dgm:spPr/>
      <dgm:t>
        <a:bodyPr/>
        <a:lstStyle/>
        <a:p>
          <a:endParaRPr lang="en-US"/>
        </a:p>
      </dgm:t>
    </dgm:pt>
    <dgm:pt modelId="{C7D9868B-8B03-4CAA-8879-19714278E3C4}" type="pres">
      <dgm:prSet presAssocID="{78ABEFE0-EBC1-47E7-8BB8-5D66333CC1D8}" presName="root" presStyleCnt="0">
        <dgm:presLayoutVars>
          <dgm:dir/>
          <dgm:resizeHandles val="exact"/>
        </dgm:presLayoutVars>
      </dgm:prSet>
      <dgm:spPr/>
    </dgm:pt>
    <dgm:pt modelId="{220D31A6-C9CE-43C1-A8DB-B026BAD75650}" type="pres">
      <dgm:prSet presAssocID="{78ABEFE0-EBC1-47E7-8BB8-5D66333CC1D8}" presName="container" presStyleCnt="0">
        <dgm:presLayoutVars>
          <dgm:dir/>
          <dgm:resizeHandles val="exact"/>
        </dgm:presLayoutVars>
      </dgm:prSet>
      <dgm:spPr/>
    </dgm:pt>
    <dgm:pt modelId="{D080F8F5-E599-440D-8E53-2BD02958E619}" type="pres">
      <dgm:prSet presAssocID="{B82C160E-221A-4A25-BFE0-09CABB4D389C}" presName="compNode" presStyleCnt="0"/>
      <dgm:spPr/>
    </dgm:pt>
    <dgm:pt modelId="{3B25EAB0-99B3-4BE4-A7D4-2CDEFC7E9F1C}" type="pres">
      <dgm:prSet presAssocID="{B82C160E-221A-4A25-BFE0-09CABB4D389C}" presName="iconBgRect" presStyleLbl="bgShp" presStyleIdx="0" presStyleCnt="6"/>
      <dgm:spPr/>
    </dgm:pt>
    <dgm:pt modelId="{569B172C-6083-4296-B311-D38190E7CF5A}" type="pres">
      <dgm:prSet presAssocID="{B82C160E-221A-4A25-BFE0-09CABB4D389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2DDE499A-FFB7-4B57-A4B7-B69DBBCF5C39}" type="pres">
      <dgm:prSet presAssocID="{B82C160E-221A-4A25-BFE0-09CABB4D389C}" presName="spaceRect" presStyleCnt="0"/>
      <dgm:spPr/>
    </dgm:pt>
    <dgm:pt modelId="{91A6BB70-881D-4118-9AB4-B1C814937E6A}" type="pres">
      <dgm:prSet presAssocID="{B82C160E-221A-4A25-BFE0-09CABB4D389C}" presName="textRect" presStyleLbl="revTx" presStyleIdx="0" presStyleCnt="6" custLinFactNeighborX="1450" custLinFactNeighborY="-1140">
        <dgm:presLayoutVars>
          <dgm:chMax val="1"/>
          <dgm:chPref val="1"/>
        </dgm:presLayoutVars>
      </dgm:prSet>
      <dgm:spPr/>
    </dgm:pt>
    <dgm:pt modelId="{61E5D36E-0DC9-48FA-AE68-C39D7CA07EAC}" type="pres">
      <dgm:prSet presAssocID="{8AB7591D-03F9-466C-A56E-CE7C16FDB583}" presName="sibTrans" presStyleLbl="sibTrans2D1" presStyleIdx="0" presStyleCnt="0"/>
      <dgm:spPr/>
    </dgm:pt>
    <dgm:pt modelId="{DB11FAF4-3BF7-477C-A6BB-AA1EE290D664}" type="pres">
      <dgm:prSet presAssocID="{18F753BB-C1B4-493C-8EFC-7780EB859347}" presName="compNode" presStyleCnt="0"/>
      <dgm:spPr/>
    </dgm:pt>
    <dgm:pt modelId="{43E00953-EF8B-4291-AA41-27D6D3B9A72F}" type="pres">
      <dgm:prSet presAssocID="{18F753BB-C1B4-493C-8EFC-7780EB859347}" presName="iconBgRect" presStyleLbl="bgShp" presStyleIdx="1" presStyleCnt="6"/>
      <dgm:spPr/>
    </dgm:pt>
    <dgm:pt modelId="{A1CCAF39-48AD-4275-8782-6CF34239AE07}" type="pres">
      <dgm:prSet presAssocID="{18F753BB-C1B4-493C-8EFC-7780EB85934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D23F1282-481D-4D2D-BDC7-39570664FE90}" type="pres">
      <dgm:prSet presAssocID="{18F753BB-C1B4-493C-8EFC-7780EB859347}" presName="spaceRect" presStyleCnt="0"/>
      <dgm:spPr/>
    </dgm:pt>
    <dgm:pt modelId="{30E0A987-3BDD-428F-B475-194766046C37}" type="pres">
      <dgm:prSet presAssocID="{18F753BB-C1B4-493C-8EFC-7780EB859347}" presName="textRect" presStyleLbl="revTx" presStyleIdx="1" presStyleCnt="6">
        <dgm:presLayoutVars>
          <dgm:chMax val="1"/>
          <dgm:chPref val="1"/>
        </dgm:presLayoutVars>
      </dgm:prSet>
      <dgm:spPr/>
    </dgm:pt>
    <dgm:pt modelId="{A5914F97-53F0-4F5C-A079-6F41084CC8F4}" type="pres">
      <dgm:prSet presAssocID="{261D0D2A-74B7-4596-A4CF-1E9974E248A1}" presName="sibTrans" presStyleLbl="sibTrans2D1" presStyleIdx="0" presStyleCnt="0"/>
      <dgm:spPr/>
    </dgm:pt>
    <dgm:pt modelId="{AC4EEEAD-EB20-420A-93AC-74FE6FF1511D}" type="pres">
      <dgm:prSet presAssocID="{E4AB7DEE-1CC6-4193-9E35-75E64A813F01}" presName="compNode" presStyleCnt="0"/>
      <dgm:spPr/>
    </dgm:pt>
    <dgm:pt modelId="{CBC501F6-D7CD-4CBB-8BBD-DAF29AE3A06F}" type="pres">
      <dgm:prSet presAssocID="{E4AB7DEE-1CC6-4193-9E35-75E64A813F01}" presName="iconBgRect" presStyleLbl="bgShp" presStyleIdx="2" presStyleCnt="6"/>
      <dgm:spPr/>
    </dgm:pt>
    <dgm:pt modelId="{7F834B3C-8D88-4E8D-92AB-526A805D3288}" type="pres">
      <dgm:prSet presAssocID="{E4AB7DEE-1CC6-4193-9E35-75E64A813F0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rson with Idea"/>
        </a:ext>
      </dgm:extLst>
    </dgm:pt>
    <dgm:pt modelId="{69EB267C-E20E-474D-B909-E33FE5B9F67D}" type="pres">
      <dgm:prSet presAssocID="{E4AB7DEE-1CC6-4193-9E35-75E64A813F01}" presName="spaceRect" presStyleCnt="0"/>
      <dgm:spPr/>
    </dgm:pt>
    <dgm:pt modelId="{ECA31652-E86E-4305-9DFB-A76F0D64EAF0}" type="pres">
      <dgm:prSet presAssocID="{E4AB7DEE-1CC6-4193-9E35-75E64A813F01}" presName="textRect" presStyleLbl="revTx" presStyleIdx="2" presStyleCnt="6">
        <dgm:presLayoutVars>
          <dgm:chMax val="1"/>
          <dgm:chPref val="1"/>
        </dgm:presLayoutVars>
      </dgm:prSet>
      <dgm:spPr/>
    </dgm:pt>
    <dgm:pt modelId="{25C94B9C-B953-4BD3-92FE-E1093F732888}" type="pres">
      <dgm:prSet presAssocID="{144234C5-6914-44F2-9927-CF6F18039F70}" presName="sibTrans" presStyleLbl="sibTrans2D1" presStyleIdx="0" presStyleCnt="0"/>
      <dgm:spPr/>
    </dgm:pt>
    <dgm:pt modelId="{70FCBD26-CCE5-4FBF-9363-A8B6277B979C}" type="pres">
      <dgm:prSet presAssocID="{0A825181-551B-42DA-8193-CDFFB802B567}" presName="compNode" presStyleCnt="0"/>
      <dgm:spPr/>
    </dgm:pt>
    <dgm:pt modelId="{94F0CDD1-C53A-48EC-AB0C-FA48F00C063D}" type="pres">
      <dgm:prSet presAssocID="{0A825181-551B-42DA-8193-CDFFB802B567}" presName="iconBgRect" presStyleLbl="bgShp" presStyleIdx="3" presStyleCnt="6"/>
      <dgm:spPr/>
    </dgm:pt>
    <dgm:pt modelId="{E95B5A5B-19B3-42BF-B425-FC70343EBABA}" type="pres">
      <dgm:prSet presAssocID="{0A825181-551B-42DA-8193-CDFFB802B56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eting"/>
        </a:ext>
      </dgm:extLst>
    </dgm:pt>
    <dgm:pt modelId="{FBD22C34-6D4D-4744-90F3-857106B11BE2}" type="pres">
      <dgm:prSet presAssocID="{0A825181-551B-42DA-8193-CDFFB802B567}" presName="spaceRect" presStyleCnt="0"/>
      <dgm:spPr/>
    </dgm:pt>
    <dgm:pt modelId="{09AC93BE-8EC6-4E33-831B-799AF4DC0E77}" type="pres">
      <dgm:prSet presAssocID="{0A825181-551B-42DA-8193-CDFFB802B567}" presName="textRect" presStyleLbl="revTx" presStyleIdx="3" presStyleCnt="6">
        <dgm:presLayoutVars>
          <dgm:chMax val="1"/>
          <dgm:chPref val="1"/>
        </dgm:presLayoutVars>
      </dgm:prSet>
      <dgm:spPr/>
    </dgm:pt>
    <dgm:pt modelId="{FEBAB561-7BE2-47A4-B77D-E3F2E2073B9A}" type="pres">
      <dgm:prSet presAssocID="{09A27572-7C6F-43FF-A4A7-D6538B9BB7B9}" presName="sibTrans" presStyleLbl="sibTrans2D1" presStyleIdx="0" presStyleCnt="0"/>
      <dgm:spPr/>
    </dgm:pt>
    <dgm:pt modelId="{732D4097-9571-4374-8B8F-65A37093B4FA}" type="pres">
      <dgm:prSet presAssocID="{3586B0AA-94D6-4D03-B42D-28CE8AC83509}" presName="compNode" presStyleCnt="0"/>
      <dgm:spPr/>
    </dgm:pt>
    <dgm:pt modelId="{A75CB1F6-1ADB-4628-9118-DD1CC2011BFC}" type="pres">
      <dgm:prSet presAssocID="{3586B0AA-94D6-4D03-B42D-28CE8AC83509}" presName="iconBgRect" presStyleLbl="bgShp" presStyleIdx="4" presStyleCnt="6"/>
      <dgm:spPr/>
    </dgm:pt>
    <dgm:pt modelId="{70776283-5DDB-4627-A83F-C017754A9432}" type="pres">
      <dgm:prSet presAssocID="{3586B0AA-94D6-4D03-B42D-28CE8AC8350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ght Bulb and Gear"/>
        </a:ext>
      </dgm:extLst>
    </dgm:pt>
    <dgm:pt modelId="{2CAB6F06-17B0-4E1E-BF3F-A178F572725C}" type="pres">
      <dgm:prSet presAssocID="{3586B0AA-94D6-4D03-B42D-28CE8AC83509}" presName="spaceRect" presStyleCnt="0"/>
      <dgm:spPr/>
    </dgm:pt>
    <dgm:pt modelId="{255851BD-C522-4A24-9A27-B87466BCB426}" type="pres">
      <dgm:prSet presAssocID="{3586B0AA-94D6-4D03-B42D-28CE8AC83509}" presName="textRect" presStyleLbl="revTx" presStyleIdx="4" presStyleCnt="6">
        <dgm:presLayoutVars>
          <dgm:chMax val="1"/>
          <dgm:chPref val="1"/>
        </dgm:presLayoutVars>
      </dgm:prSet>
      <dgm:spPr/>
    </dgm:pt>
    <dgm:pt modelId="{8509258F-CD72-40C6-8202-CC5758B896A4}" type="pres">
      <dgm:prSet presAssocID="{F1B396B2-62DC-4218-AC62-22E1DEE16278}" presName="sibTrans" presStyleLbl="sibTrans2D1" presStyleIdx="0" presStyleCnt="0"/>
      <dgm:spPr/>
    </dgm:pt>
    <dgm:pt modelId="{B9940035-2E65-44B6-906A-F8BACDD5A8AB}" type="pres">
      <dgm:prSet presAssocID="{13ED30BB-3CFC-426A-B593-41D392FB83D2}" presName="compNode" presStyleCnt="0"/>
      <dgm:spPr/>
    </dgm:pt>
    <dgm:pt modelId="{54270F48-6A4C-45BE-A198-CF6359A88520}" type="pres">
      <dgm:prSet presAssocID="{13ED30BB-3CFC-426A-B593-41D392FB83D2}" presName="iconBgRect" presStyleLbl="bgShp" presStyleIdx="5" presStyleCnt="6"/>
      <dgm:spPr/>
    </dgm:pt>
    <dgm:pt modelId="{8A96C219-0A50-4397-9FF0-DB4A0530F60C}" type="pres">
      <dgm:prSet presAssocID="{13ED30BB-3CFC-426A-B593-41D392FB83D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llar"/>
        </a:ext>
      </dgm:extLst>
    </dgm:pt>
    <dgm:pt modelId="{69BE70F6-9ADE-4299-A574-9094602F5E5F}" type="pres">
      <dgm:prSet presAssocID="{13ED30BB-3CFC-426A-B593-41D392FB83D2}" presName="spaceRect" presStyleCnt="0"/>
      <dgm:spPr/>
    </dgm:pt>
    <dgm:pt modelId="{1D922D2A-8F64-4BD1-AA00-4E2BDF1045E5}" type="pres">
      <dgm:prSet presAssocID="{13ED30BB-3CFC-426A-B593-41D392FB83D2}" presName="textRect" presStyleLbl="revTx" presStyleIdx="5" presStyleCnt="6">
        <dgm:presLayoutVars>
          <dgm:chMax val="1"/>
          <dgm:chPref val="1"/>
        </dgm:presLayoutVars>
      </dgm:prSet>
      <dgm:spPr/>
    </dgm:pt>
  </dgm:ptLst>
  <dgm:cxnLst>
    <dgm:cxn modelId="{F3502C0D-CD77-4CE1-9A6C-056FB6DAFB99}" type="presOf" srcId="{E4AB7DEE-1CC6-4193-9E35-75E64A813F01}" destId="{ECA31652-E86E-4305-9DFB-A76F0D64EAF0}" srcOrd="0" destOrd="0" presId="urn:microsoft.com/office/officeart/2018/2/layout/IconCircleList"/>
    <dgm:cxn modelId="{7FB49113-D228-4ACE-A3AC-9B787810E800}" type="presOf" srcId="{144234C5-6914-44F2-9927-CF6F18039F70}" destId="{25C94B9C-B953-4BD3-92FE-E1093F732888}" srcOrd="0" destOrd="0" presId="urn:microsoft.com/office/officeart/2018/2/layout/IconCircleList"/>
    <dgm:cxn modelId="{08EEC424-919B-41CD-89FA-B65C08CAA1D3}" type="presOf" srcId="{261D0D2A-74B7-4596-A4CF-1E9974E248A1}" destId="{A5914F97-53F0-4F5C-A079-6F41084CC8F4}" srcOrd="0" destOrd="0" presId="urn:microsoft.com/office/officeart/2018/2/layout/IconCircleList"/>
    <dgm:cxn modelId="{6843FB2A-3074-4F68-AB64-D3A2CA8B4D01}" type="presOf" srcId="{8AB7591D-03F9-466C-A56E-CE7C16FDB583}" destId="{61E5D36E-0DC9-48FA-AE68-C39D7CA07EAC}" srcOrd="0" destOrd="0" presId="urn:microsoft.com/office/officeart/2018/2/layout/IconCircleList"/>
    <dgm:cxn modelId="{0CB01F2D-B38E-468E-8F2B-CD7909470E6E}" srcId="{78ABEFE0-EBC1-47E7-8BB8-5D66333CC1D8}" destId="{B82C160E-221A-4A25-BFE0-09CABB4D389C}" srcOrd="0" destOrd="0" parTransId="{D7691CCF-9825-48C1-B331-100D4066AEE3}" sibTransId="{8AB7591D-03F9-466C-A56E-CE7C16FDB583}"/>
    <dgm:cxn modelId="{430A553A-127C-4D8D-8AAA-37027DE391D4}" srcId="{78ABEFE0-EBC1-47E7-8BB8-5D66333CC1D8}" destId="{13ED30BB-3CFC-426A-B593-41D392FB83D2}" srcOrd="5" destOrd="0" parTransId="{87ACB9CA-5804-47AF-894E-9B3928073180}" sibTransId="{62EC8CFC-0EAA-439C-90B9-59E882F0C06B}"/>
    <dgm:cxn modelId="{E9F9765B-1177-43E8-A4AC-03F67ABF1C70}" type="presOf" srcId="{B82C160E-221A-4A25-BFE0-09CABB4D389C}" destId="{91A6BB70-881D-4118-9AB4-B1C814937E6A}" srcOrd="0" destOrd="0" presId="urn:microsoft.com/office/officeart/2018/2/layout/IconCircleList"/>
    <dgm:cxn modelId="{73B80368-1917-43ED-B68A-DE1121F8A0DC}" type="presOf" srcId="{0A825181-551B-42DA-8193-CDFFB802B567}" destId="{09AC93BE-8EC6-4E33-831B-799AF4DC0E77}" srcOrd="0" destOrd="0" presId="urn:microsoft.com/office/officeart/2018/2/layout/IconCircleList"/>
    <dgm:cxn modelId="{FB863C49-6F2D-44CB-BC31-CF5525D7DE9F}" type="presOf" srcId="{09A27572-7C6F-43FF-A4A7-D6538B9BB7B9}" destId="{FEBAB561-7BE2-47A4-B77D-E3F2E2073B9A}" srcOrd="0" destOrd="0" presId="urn:microsoft.com/office/officeart/2018/2/layout/IconCircleList"/>
    <dgm:cxn modelId="{B2596A4D-9A16-4797-B9A4-7D252B2704F8}" type="presOf" srcId="{18F753BB-C1B4-493C-8EFC-7780EB859347}" destId="{30E0A987-3BDD-428F-B475-194766046C37}" srcOrd="0" destOrd="0" presId="urn:microsoft.com/office/officeart/2018/2/layout/IconCircleList"/>
    <dgm:cxn modelId="{22E5F26D-5AEA-4653-9314-C6A4E3E7D00B}" srcId="{78ABEFE0-EBC1-47E7-8BB8-5D66333CC1D8}" destId="{0A825181-551B-42DA-8193-CDFFB802B567}" srcOrd="3" destOrd="0" parTransId="{CBFFFD12-214B-47A7-B427-65DB1B6E60A1}" sibTransId="{09A27572-7C6F-43FF-A4A7-D6538B9BB7B9}"/>
    <dgm:cxn modelId="{5F5324A3-B8E6-4BCC-8BED-E1FEA6CCDB9B}" type="presOf" srcId="{F1B396B2-62DC-4218-AC62-22E1DEE16278}" destId="{8509258F-CD72-40C6-8202-CC5758B896A4}" srcOrd="0" destOrd="0" presId="urn:microsoft.com/office/officeart/2018/2/layout/IconCircleList"/>
    <dgm:cxn modelId="{59E9C3A4-546B-4992-824E-4E2E14F99537}" srcId="{78ABEFE0-EBC1-47E7-8BB8-5D66333CC1D8}" destId="{18F753BB-C1B4-493C-8EFC-7780EB859347}" srcOrd="1" destOrd="0" parTransId="{AAA830FC-5516-4D5A-A32E-38201F79CA11}" sibTransId="{261D0D2A-74B7-4596-A4CF-1E9974E248A1}"/>
    <dgm:cxn modelId="{417FBAAD-8276-4D2B-8977-BF9139ED7B3B}" type="presOf" srcId="{78ABEFE0-EBC1-47E7-8BB8-5D66333CC1D8}" destId="{C7D9868B-8B03-4CAA-8879-19714278E3C4}" srcOrd="0" destOrd="0" presId="urn:microsoft.com/office/officeart/2018/2/layout/IconCircleList"/>
    <dgm:cxn modelId="{C9DCF6BA-BE93-446D-8CE8-6956A50717E3}" srcId="{78ABEFE0-EBC1-47E7-8BB8-5D66333CC1D8}" destId="{E4AB7DEE-1CC6-4193-9E35-75E64A813F01}" srcOrd="2" destOrd="0" parTransId="{BA282D17-A8CE-48DF-AC8F-4E18FF3C027E}" sibTransId="{144234C5-6914-44F2-9927-CF6F18039F70}"/>
    <dgm:cxn modelId="{998878BF-E2BA-45BA-A0C6-E7E351CC7917}" type="presOf" srcId="{3586B0AA-94D6-4D03-B42D-28CE8AC83509}" destId="{255851BD-C522-4A24-9A27-B87466BCB426}" srcOrd="0" destOrd="0" presId="urn:microsoft.com/office/officeart/2018/2/layout/IconCircleList"/>
    <dgm:cxn modelId="{548C03C2-6F5A-4A54-B7C1-98FE667CAF3D}" srcId="{78ABEFE0-EBC1-47E7-8BB8-5D66333CC1D8}" destId="{3586B0AA-94D6-4D03-B42D-28CE8AC83509}" srcOrd="4" destOrd="0" parTransId="{2C04C258-D48D-45EA-A604-C64FF2D571D8}" sibTransId="{F1B396B2-62DC-4218-AC62-22E1DEE16278}"/>
    <dgm:cxn modelId="{FBE441D3-F3D0-4EC5-8D79-5AD2695F4C9E}" type="presOf" srcId="{13ED30BB-3CFC-426A-B593-41D392FB83D2}" destId="{1D922D2A-8F64-4BD1-AA00-4E2BDF1045E5}" srcOrd="0" destOrd="0" presId="urn:microsoft.com/office/officeart/2018/2/layout/IconCircleList"/>
    <dgm:cxn modelId="{46270FAD-B9DD-4F0C-AAC0-E91918F9B59C}" type="presParOf" srcId="{C7D9868B-8B03-4CAA-8879-19714278E3C4}" destId="{220D31A6-C9CE-43C1-A8DB-B026BAD75650}" srcOrd="0" destOrd="0" presId="urn:microsoft.com/office/officeart/2018/2/layout/IconCircleList"/>
    <dgm:cxn modelId="{CB0D5F7C-5CC4-4865-8EC7-4EF02100D194}" type="presParOf" srcId="{220D31A6-C9CE-43C1-A8DB-B026BAD75650}" destId="{D080F8F5-E599-440D-8E53-2BD02958E619}" srcOrd="0" destOrd="0" presId="urn:microsoft.com/office/officeart/2018/2/layout/IconCircleList"/>
    <dgm:cxn modelId="{93639160-AD22-44F5-90F4-6EC4F7315D20}" type="presParOf" srcId="{D080F8F5-E599-440D-8E53-2BD02958E619}" destId="{3B25EAB0-99B3-4BE4-A7D4-2CDEFC7E9F1C}" srcOrd="0" destOrd="0" presId="urn:microsoft.com/office/officeart/2018/2/layout/IconCircleList"/>
    <dgm:cxn modelId="{344B8953-88C0-420A-A8C2-48740775D254}" type="presParOf" srcId="{D080F8F5-E599-440D-8E53-2BD02958E619}" destId="{569B172C-6083-4296-B311-D38190E7CF5A}" srcOrd="1" destOrd="0" presId="urn:microsoft.com/office/officeart/2018/2/layout/IconCircleList"/>
    <dgm:cxn modelId="{9806C4FE-F785-4AD8-A7C3-BCFD87E38A63}" type="presParOf" srcId="{D080F8F5-E599-440D-8E53-2BD02958E619}" destId="{2DDE499A-FFB7-4B57-A4B7-B69DBBCF5C39}" srcOrd="2" destOrd="0" presId="urn:microsoft.com/office/officeart/2018/2/layout/IconCircleList"/>
    <dgm:cxn modelId="{A020BB38-2158-4172-B01E-CB22545E9F28}" type="presParOf" srcId="{D080F8F5-E599-440D-8E53-2BD02958E619}" destId="{91A6BB70-881D-4118-9AB4-B1C814937E6A}" srcOrd="3" destOrd="0" presId="urn:microsoft.com/office/officeart/2018/2/layout/IconCircleList"/>
    <dgm:cxn modelId="{D9672B43-BDE4-4E06-A091-A251CE3E61E1}" type="presParOf" srcId="{220D31A6-C9CE-43C1-A8DB-B026BAD75650}" destId="{61E5D36E-0DC9-48FA-AE68-C39D7CA07EAC}" srcOrd="1" destOrd="0" presId="urn:microsoft.com/office/officeart/2018/2/layout/IconCircleList"/>
    <dgm:cxn modelId="{76B2E719-5CB9-47C4-BCA0-47D09128C321}" type="presParOf" srcId="{220D31A6-C9CE-43C1-A8DB-B026BAD75650}" destId="{DB11FAF4-3BF7-477C-A6BB-AA1EE290D664}" srcOrd="2" destOrd="0" presId="urn:microsoft.com/office/officeart/2018/2/layout/IconCircleList"/>
    <dgm:cxn modelId="{9BF67F28-7B18-4858-9B09-2FC4F0C035D1}" type="presParOf" srcId="{DB11FAF4-3BF7-477C-A6BB-AA1EE290D664}" destId="{43E00953-EF8B-4291-AA41-27D6D3B9A72F}" srcOrd="0" destOrd="0" presId="urn:microsoft.com/office/officeart/2018/2/layout/IconCircleList"/>
    <dgm:cxn modelId="{47DC6C41-9A6F-4C8C-A4B6-67B753C84C77}" type="presParOf" srcId="{DB11FAF4-3BF7-477C-A6BB-AA1EE290D664}" destId="{A1CCAF39-48AD-4275-8782-6CF34239AE07}" srcOrd="1" destOrd="0" presId="urn:microsoft.com/office/officeart/2018/2/layout/IconCircleList"/>
    <dgm:cxn modelId="{40DCC8B8-A08E-4706-852C-BEAB29BFE4D0}" type="presParOf" srcId="{DB11FAF4-3BF7-477C-A6BB-AA1EE290D664}" destId="{D23F1282-481D-4D2D-BDC7-39570664FE90}" srcOrd="2" destOrd="0" presId="urn:microsoft.com/office/officeart/2018/2/layout/IconCircleList"/>
    <dgm:cxn modelId="{A47ADDBA-44D5-4EBB-889D-C9625A2286AB}" type="presParOf" srcId="{DB11FAF4-3BF7-477C-A6BB-AA1EE290D664}" destId="{30E0A987-3BDD-428F-B475-194766046C37}" srcOrd="3" destOrd="0" presId="urn:microsoft.com/office/officeart/2018/2/layout/IconCircleList"/>
    <dgm:cxn modelId="{A8F655D5-945B-4F66-B97D-00FBFE3519F9}" type="presParOf" srcId="{220D31A6-C9CE-43C1-A8DB-B026BAD75650}" destId="{A5914F97-53F0-4F5C-A079-6F41084CC8F4}" srcOrd="3" destOrd="0" presId="urn:microsoft.com/office/officeart/2018/2/layout/IconCircleList"/>
    <dgm:cxn modelId="{8EFF58B0-F850-429E-944D-219D6E014B5E}" type="presParOf" srcId="{220D31A6-C9CE-43C1-A8DB-B026BAD75650}" destId="{AC4EEEAD-EB20-420A-93AC-74FE6FF1511D}" srcOrd="4" destOrd="0" presId="urn:microsoft.com/office/officeart/2018/2/layout/IconCircleList"/>
    <dgm:cxn modelId="{720E57E6-DA42-4D6E-9956-95E8D08FCE44}" type="presParOf" srcId="{AC4EEEAD-EB20-420A-93AC-74FE6FF1511D}" destId="{CBC501F6-D7CD-4CBB-8BBD-DAF29AE3A06F}" srcOrd="0" destOrd="0" presId="urn:microsoft.com/office/officeart/2018/2/layout/IconCircleList"/>
    <dgm:cxn modelId="{A26120CE-2157-49A0-B0B8-9B854DB20CD1}" type="presParOf" srcId="{AC4EEEAD-EB20-420A-93AC-74FE6FF1511D}" destId="{7F834B3C-8D88-4E8D-92AB-526A805D3288}" srcOrd="1" destOrd="0" presId="urn:microsoft.com/office/officeart/2018/2/layout/IconCircleList"/>
    <dgm:cxn modelId="{85F93447-2E7E-4096-9A97-419368C9A7CF}" type="presParOf" srcId="{AC4EEEAD-EB20-420A-93AC-74FE6FF1511D}" destId="{69EB267C-E20E-474D-B909-E33FE5B9F67D}" srcOrd="2" destOrd="0" presId="urn:microsoft.com/office/officeart/2018/2/layout/IconCircleList"/>
    <dgm:cxn modelId="{E47E7C00-D5FF-461A-AE98-67C9425BC5F1}" type="presParOf" srcId="{AC4EEEAD-EB20-420A-93AC-74FE6FF1511D}" destId="{ECA31652-E86E-4305-9DFB-A76F0D64EAF0}" srcOrd="3" destOrd="0" presId="urn:microsoft.com/office/officeart/2018/2/layout/IconCircleList"/>
    <dgm:cxn modelId="{4963F6C2-3563-477A-BD94-B64727A4DFBA}" type="presParOf" srcId="{220D31A6-C9CE-43C1-A8DB-B026BAD75650}" destId="{25C94B9C-B953-4BD3-92FE-E1093F732888}" srcOrd="5" destOrd="0" presId="urn:microsoft.com/office/officeart/2018/2/layout/IconCircleList"/>
    <dgm:cxn modelId="{CB7FB370-7FAF-4316-BCEB-08A1EAACA23C}" type="presParOf" srcId="{220D31A6-C9CE-43C1-A8DB-B026BAD75650}" destId="{70FCBD26-CCE5-4FBF-9363-A8B6277B979C}" srcOrd="6" destOrd="0" presId="urn:microsoft.com/office/officeart/2018/2/layout/IconCircleList"/>
    <dgm:cxn modelId="{74B18C8B-7EF1-4ECD-B315-014EBFF395F3}" type="presParOf" srcId="{70FCBD26-CCE5-4FBF-9363-A8B6277B979C}" destId="{94F0CDD1-C53A-48EC-AB0C-FA48F00C063D}" srcOrd="0" destOrd="0" presId="urn:microsoft.com/office/officeart/2018/2/layout/IconCircleList"/>
    <dgm:cxn modelId="{A21CF032-9E94-4C5E-97D7-70279DC38FE1}" type="presParOf" srcId="{70FCBD26-CCE5-4FBF-9363-A8B6277B979C}" destId="{E95B5A5B-19B3-42BF-B425-FC70343EBABA}" srcOrd="1" destOrd="0" presId="urn:microsoft.com/office/officeart/2018/2/layout/IconCircleList"/>
    <dgm:cxn modelId="{69B29E65-FF80-4FA2-A0BA-377EDE543FCC}" type="presParOf" srcId="{70FCBD26-CCE5-4FBF-9363-A8B6277B979C}" destId="{FBD22C34-6D4D-4744-90F3-857106B11BE2}" srcOrd="2" destOrd="0" presId="urn:microsoft.com/office/officeart/2018/2/layout/IconCircleList"/>
    <dgm:cxn modelId="{D236AC46-9D4C-4A09-B682-423B7C038613}" type="presParOf" srcId="{70FCBD26-CCE5-4FBF-9363-A8B6277B979C}" destId="{09AC93BE-8EC6-4E33-831B-799AF4DC0E77}" srcOrd="3" destOrd="0" presId="urn:microsoft.com/office/officeart/2018/2/layout/IconCircleList"/>
    <dgm:cxn modelId="{FBB6A5DC-B74B-4F51-A0F9-09CA90A839FB}" type="presParOf" srcId="{220D31A6-C9CE-43C1-A8DB-B026BAD75650}" destId="{FEBAB561-7BE2-47A4-B77D-E3F2E2073B9A}" srcOrd="7" destOrd="0" presId="urn:microsoft.com/office/officeart/2018/2/layout/IconCircleList"/>
    <dgm:cxn modelId="{47484435-AE3D-4C10-834D-BA2A76C971B3}" type="presParOf" srcId="{220D31A6-C9CE-43C1-A8DB-B026BAD75650}" destId="{732D4097-9571-4374-8B8F-65A37093B4FA}" srcOrd="8" destOrd="0" presId="urn:microsoft.com/office/officeart/2018/2/layout/IconCircleList"/>
    <dgm:cxn modelId="{4D4076FC-D840-4642-9BC9-769307A22760}" type="presParOf" srcId="{732D4097-9571-4374-8B8F-65A37093B4FA}" destId="{A75CB1F6-1ADB-4628-9118-DD1CC2011BFC}" srcOrd="0" destOrd="0" presId="urn:microsoft.com/office/officeart/2018/2/layout/IconCircleList"/>
    <dgm:cxn modelId="{070C4B47-07D6-44B0-96AF-FA6E58FA251F}" type="presParOf" srcId="{732D4097-9571-4374-8B8F-65A37093B4FA}" destId="{70776283-5DDB-4627-A83F-C017754A9432}" srcOrd="1" destOrd="0" presId="urn:microsoft.com/office/officeart/2018/2/layout/IconCircleList"/>
    <dgm:cxn modelId="{CF546DBB-AE92-4B09-B86E-D2AEB5836CD0}" type="presParOf" srcId="{732D4097-9571-4374-8B8F-65A37093B4FA}" destId="{2CAB6F06-17B0-4E1E-BF3F-A178F572725C}" srcOrd="2" destOrd="0" presId="urn:microsoft.com/office/officeart/2018/2/layout/IconCircleList"/>
    <dgm:cxn modelId="{E312BD9A-F8AD-438A-885F-F444B23AE1CE}" type="presParOf" srcId="{732D4097-9571-4374-8B8F-65A37093B4FA}" destId="{255851BD-C522-4A24-9A27-B87466BCB426}" srcOrd="3" destOrd="0" presId="urn:microsoft.com/office/officeart/2018/2/layout/IconCircleList"/>
    <dgm:cxn modelId="{696AEEC8-E2D5-483E-8AFE-CA283E379EAA}" type="presParOf" srcId="{220D31A6-C9CE-43C1-A8DB-B026BAD75650}" destId="{8509258F-CD72-40C6-8202-CC5758B896A4}" srcOrd="9" destOrd="0" presId="urn:microsoft.com/office/officeart/2018/2/layout/IconCircleList"/>
    <dgm:cxn modelId="{3010D520-ED75-4389-9D01-2FC252204061}" type="presParOf" srcId="{220D31A6-C9CE-43C1-A8DB-B026BAD75650}" destId="{B9940035-2E65-44B6-906A-F8BACDD5A8AB}" srcOrd="10" destOrd="0" presId="urn:microsoft.com/office/officeart/2018/2/layout/IconCircleList"/>
    <dgm:cxn modelId="{E75B28C9-45D4-46F6-9341-61313C41EA6D}" type="presParOf" srcId="{B9940035-2E65-44B6-906A-F8BACDD5A8AB}" destId="{54270F48-6A4C-45BE-A198-CF6359A88520}" srcOrd="0" destOrd="0" presId="urn:microsoft.com/office/officeart/2018/2/layout/IconCircleList"/>
    <dgm:cxn modelId="{CE92C276-561A-423D-AA6C-6C968EC6853F}" type="presParOf" srcId="{B9940035-2E65-44B6-906A-F8BACDD5A8AB}" destId="{8A96C219-0A50-4397-9FF0-DB4A0530F60C}" srcOrd="1" destOrd="0" presId="urn:microsoft.com/office/officeart/2018/2/layout/IconCircleList"/>
    <dgm:cxn modelId="{511C31DE-B772-4533-86EA-7756E7C03B0C}" type="presParOf" srcId="{B9940035-2E65-44B6-906A-F8BACDD5A8AB}" destId="{69BE70F6-9ADE-4299-A574-9094602F5E5F}" srcOrd="2" destOrd="0" presId="urn:microsoft.com/office/officeart/2018/2/layout/IconCircleList"/>
    <dgm:cxn modelId="{68D83E46-5C0D-4FEB-B350-6D3663F5D345}" type="presParOf" srcId="{B9940035-2E65-44B6-906A-F8BACDD5A8AB}" destId="{1D922D2A-8F64-4BD1-AA00-4E2BDF1045E5}" srcOrd="3" destOrd="0" presId="urn:microsoft.com/office/officeart/2018/2/layout/IconCircleList"/>
  </dgm:cxnLst>
  <dgm:bg>
    <a:solidFill>
      <a:schemeClr val="tx1">
        <a:alpha val="59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169C82D-9498-4CF7-8688-957D902FD714}" type="doc">
      <dgm:prSet loTypeId="urn:microsoft.com/office/officeart/2018/2/layout/IconVerticalSolidList" loCatId="icon" qsTypeId="urn:microsoft.com/office/officeart/2005/8/quickstyle/simple4" qsCatId="simple" csTypeId="urn:microsoft.com/office/officeart/2005/8/colors/colorful5" csCatId="colorful" phldr="1"/>
      <dgm:spPr/>
      <dgm:t>
        <a:bodyPr/>
        <a:lstStyle/>
        <a:p>
          <a:endParaRPr lang="en-US"/>
        </a:p>
      </dgm:t>
    </dgm:pt>
    <dgm:pt modelId="{A2A99A70-9E9B-4547-8DD6-95B4A843F780}">
      <dgm:prSet custT="1"/>
      <dgm:spPr/>
      <dgm:t>
        <a:bodyPr/>
        <a:lstStyle/>
        <a:p>
          <a:pPr>
            <a:lnSpc>
              <a:spcPct val="100000"/>
            </a:lnSpc>
          </a:pPr>
          <a:r>
            <a:rPr lang="en-US" sz="1600" dirty="0">
              <a:solidFill>
                <a:schemeClr val="bg1">
                  <a:lumMod val="95000"/>
                  <a:lumOff val="5000"/>
                </a:schemeClr>
              </a:solidFill>
            </a:rPr>
            <a:t>Our models developed can be used to provide recommendations to the customers and also help businesses to make more profits. </a:t>
          </a:r>
        </a:p>
      </dgm:t>
    </dgm:pt>
    <dgm:pt modelId="{ABD1BFCB-03D5-4DE5-AF90-A00F26E4B6AF}" type="parTrans" cxnId="{7F10417C-FB10-4139-9143-A497466BAEC7}">
      <dgm:prSet/>
      <dgm:spPr/>
      <dgm:t>
        <a:bodyPr/>
        <a:lstStyle/>
        <a:p>
          <a:endParaRPr lang="en-US"/>
        </a:p>
      </dgm:t>
    </dgm:pt>
    <dgm:pt modelId="{713D088A-B1BD-4C25-B62A-629297DD3C52}" type="sibTrans" cxnId="{7F10417C-FB10-4139-9143-A497466BAEC7}">
      <dgm:prSet/>
      <dgm:spPr/>
      <dgm:t>
        <a:bodyPr/>
        <a:lstStyle/>
        <a:p>
          <a:endParaRPr lang="en-US"/>
        </a:p>
      </dgm:t>
    </dgm:pt>
    <dgm:pt modelId="{4959FD04-9F3D-4AC3-AF35-0399337FDC24}">
      <dgm:prSet custT="1"/>
      <dgm:spPr/>
      <dgm:t>
        <a:bodyPr/>
        <a:lstStyle/>
        <a:p>
          <a:pPr>
            <a:lnSpc>
              <a:spcPct val="100000"/>
            </a:lnSpc>
          </a:pPr>
          <a:r>
            <a:rPr lang="en-US" sz="1400" b="1" dirty="0">
              <a:solidFill>
                <a:schemeClr val="bg1">
                  <a:lumMod val="95000"/>
                  <a:lumOff val="5000"/>
                </a:schemeClr>
              </a:solidFill>
            </a:rPr>
            <a:t>REAL WORLD APPLICATION: </a:t>
          </a:r>
          <a:r>
            <a:rPr lang="en-US" sz="1400" dirty="0">
              <a:solidFill>
                <a:schemeClr val="bg1">
                  <a:lumMod val="95000"/>
                  <a:lumOff val="5000"/>
                </a:schemeClr>
              </a:solidFill>
            </a:rPr>
            <a:t>Businesses</a:t>
          </a:r>
          <a:r>
            <a:rPr lang="en-US" sz="1400" b="1" dirty="0">
              <a:solidFill>
                <a:schemeClr val="bg1">
                  <a:lumMod val="95000"/>
                  <a:lumOff val="5000"/>
                </a:schemeClr>
              </a:solidFill>
            </a:rPr>
            <a:t> </a:t>
          </a:r>
          <a:r>
            <a:rPr lang="en-US" sz="1400" dirty="0">
              <a:solidFill>
                <a:schemeClr val="bg1">
                  <a:lumMod val="95000"/>
                  <a:lumOff val="5000"/>
                </a:schemeClr>
              </a:solidFill>
            </a:rPr>
            <a:t>can</a:t>
          </a:r>
          <a:r>
            <a:rPr lang="en-US" sz="1400" b="1" dirty="0">
              <a:solidFill>
                <a:schemeClr val="bg1">
                  <a:lumMod val="95000"/>
                  <a:lumOff val="5000"/>
                </a:schemeClr>
              </a:solidFill>
            </a:rPr>
            <a:t> </a:t>
          </a:r>
          <a:r>
            <a:rPr lang="en-US" sz="1400" dirty="0">
              <a:solidFill>
                <a:schemeClr val="bg1">
                  <a:lumMod val="95000"/>
                  <a:lumOff val="5000"/>
                </a:schemeClr>
              </a:solidFill>
            </a:rPr>
            <a:t>Integrate the models into mobile as an application or reservation systems to provide personalized recommendations to </a:t>
          </a:r>
          <a:r>
            <a:rPr lang="en-US" sz="1400" dirty="0" err="1">
              <a:solidFill>
                <a:schemeClr val="bg1">
                  <a:lumMod val="95000"/>
                  <a:lumOff val="5000"/>
                </a:schemeClr>
              </a:solidFill>
            </a:rPr>
            <a:t>travellers</a:t>
          </a:r>
          <a:r>
            <a:rPr lang="en-US" sz="1400" dirty="0">
              <a:solidFill>
                <a:schemeClr val="bg1">
                  <a:lumMod val="95000"/>
                  <a:lumOff val="5000"/>
                </a:schemeClr>
              </a:solidFill>
            </a:rPr>
            <a:t> regarding the coupons based on their profile and circumstances.</a:t>
          </a:r>
        </a:p>
      </dgm:t>
    </dgm:pt>
    <dgm:pt modelId="{02872B12-61D6-47E8-840E-370ED8B80635}" type="parTrans" cxnId="{6D6862CF-AAA8-4DEF-9715-20DF97254D38}">
      <dgm:prSet/>
      <dgm:spPr/>
      <dgm:t>
        <a:bodyPr/>
        <a:lstStyle/>
        <a:p>
          <a:endParaRPr lang="en-US"/>
        </a:p>
      </dgm:t>
    </dgm:pt>
    <dgm:pt modelId="{FEC39E52-0D61-4EEE-92FA-764ACBD57F84}" type="sibTrans" cxnId="{6D6862CF-AAA8-4DEF-9715-20DF97254D38}">
      <dgm:prSet/>
      <dgm:spPr/>
      <dgm:t>
        <a:bodyPr/>
        <a:lstStyle/>
        <a:p>
          <a:endParaRPr lang="en-US"/>
        </a:p>
      </dgm:t>
    </dgm:pt>
    <dgm:pt modelId="{9848C254-D240-4B03-B478-12288643CDAE}">
      <dgm:prSet/>
      <dgm:spPr/>
      <dgm:t>
        <a:bodyPr/>
        <a:lstStyle/>
        <a:p>
          <a:pPr>
            <a:lnSpc>
              <a:spcPct val="100000"/>
            </a:lnSpc>
          </a:pPr>
          <a:r>
            <a:rPr lang="en-US" b="1" dirty="0">
              <a:solidFill>
                <a:schemeClr val="bg1">
                  <a:lumMod val="95000"/>
                  <a:lumOff val="5000"/>
                </a:schemeClr>
              </a:solidFill>
            </a:rPr>
            <a:t>DYNAMIC PRICING AND INVENTORY MANAGEMENT: </a:t>
          </a:r>
          <a:r>
            <a:rPr lang="en-US" dirty="0">
              <a:solidFill>
                <a:schemeClr val="bg1">
                  <a:lumMod val="95000"/>
                  <a:lumOff val="5000"/>
                </a:schemeClr>
              </a:solidFill>
            </a:rPr>
            <a:t>Generate only the required amount of coupons by predicting the demand using the models and plan pricing schemes that bring profits</a:t>
          </a:r>
          <a:r>
            <a:rPr lang="en-US" dirty="0"/>
            <a:t> .</a:t>
          </a:r>
        </a:p>
      </dgm:t>
    </dgm:pt>
    <dgm:pt modelId="{42D4480B-DCA4-4A9A-84C8-7C265161FE63}" type="parTrans" cxnId="{16D4D422-E029-4189-9A7A-F32D08535B29}">
      <dgm:prSet/>
      <dgm:spPr/>
      <dgm:t>
        <a:bodyPr/>
        <a:lstStyle/>
        <a:p>
          <a:endParaRPr lang="en-US"/>
        </a:p>
      </dgm:t>
    </dgm:pt>
    <dgm:pt modelId="{53F5055C-7A42-4706-AB18-011230171ECE}" type="sibTrans" cxnId="{16D4D422-E029-4189-9A7A-F32D08535B29}">
      <dgm:prSet/>
      <dgm:spPr/>
      <dgm:t>
        <a:bodyPr/>
        <a:lstStyle/>
        <a:p>
          <a:endParaRPr lang="en-US"/>
        </a:p>
      </dgm:t>
    </dgm:pt>
    <dgm:pt modelId="{E3D7642E-1A25-4D6D-9808-B638C0DDF328}">
      <dgm:prSet/>
      <dgm:spPr/>
      <dgm:t>
        <a:bodyPr/>
        <a:lstStyle/>
        <a:p>
          <a:pPr>
            <a:lnSpc>
              <a:spcPct val="100000"/>
            </a:lnSpc>
          </a:pPr>
          <a:r>
            <a:rPr lang="en-US" b="1" dirty="0">
              <a:solidFill>
                <a:schemeClr val="bg1">
                  <a:lumMod val="95000"/>
                  <a:lumOff val="5000"/>
                </a:schemeClr>
              </a:solidFill>
            </a:rPr>
            <a:t>MARKETING CAMPAIGNS</a:t>
          </a:r>
          <a:r>
            <a:rPr lang="en-US" dirty="0">
              <a:solidFill>
                <a:schemeClr val="bg1">
                  <a:lumMod val="95000"/>
                  <a:lumOff val="5000"/>
                </a:schemeClr>
              </a:solidFill>
            </a:rPr>
            <a:t>: Plan targeted advertising during specific time and weather conditions where the coupons are most redeemed </a:t>
          </a:r>
          <a:r>
            <a:rPr lang="en-US" dirty="0"/>
            <a:t>.</a:t>
          </a:r>
        </a:p>
      </dgm:t>
    </dgm:pt>
    <dgm:pt modelId="{E48588B4-8BA3-4BB0-A12E-1866FACD9219}" type="parTrans" cxnId="{92AD1D4D-9DC6-49FE-BB8E-F7CE13D57639}">
      <dgm:prSet/>
      <dgm:spPr/>
      <dgm:t>
        <a:bodyPr/>
        <a:lstStyle/>
        <a:p>
          <a:endParaRPr lang="en-US"/>
        </a:p>
      </dgm:t>
    </dgm:pt>
    <dgm:pt modelId="{4A7BB542-66E2-4567-8453-39DC9396A2CA}" type="sibTrans" cxnId="{92AD1D4D-9DC6-49FE-BB8E-F7CE13D57639}">
      <dgm:prSet/>
      <dgm:spPr/>
      <dgm:t>
        <a:bodyPr/>
        <a:lstStyle/>
        <a:p>
          <a:endParaRPr lang="en-US"/>
        </a:p>
      </dgm:t>
    </dgm:pt>
    <dgm:pt modelId="{5C82FEF4-E894-4CAD-906D-B7F979794EA5}" type="pres">
      <dgm:prSet presAssocID="{5169C82D-9498-4CF7-8688-957D902FD714}" presName="root" presStyleCnt="0">
        <dgm:presLayoutVars>
          <dgm:dir/>
          <dgm:resizeHandles val="exact"/>
        </dgm:presLayoutVars>
      </dgm:prSet>
      <dgm:spPr/>
    </dgm:pt>
    <dgm:pt modelId="{4D953C16-F8FE-4155-A299-425503AF20C5}" type="pres">
      <dgm:prSet presAssocID="{A2A99A70-9E9B-4547-8DD6-95B4A843F780}" presName="compNode" presStyleCnt="0"/>
      <dgm:spPr/>
    </dgm:pt>
    <dgm:pt modelId="{A67D0099-5D8C-4913-921E-3E4BAF75694E}" type="pres">
      <dgm:prSet presAssocID="{A2A99A70-9E9B-4547-8DD6-95B4A843F780}" presName="bgRect" presStyleLbl="bgShp" presStyleIdx="0" presStyleCnt="4"/>
      <dgm:spPr>
        <a:solidFill>
          <a:schemeClr val="accent1">
            <a:lumMod val="20000"/>
            <a:lumOff val="80000"/>
          </a:schemeClr>
        </a:solidFill>
      </dgm:spPr>
    </dgm:pt>
    <dgm:pt modelId="{61964F90-0A9F-4628-AE5E-30C4CABA00B5}" type="pres">
      <dgm:prSet presAssocID="{A2A99A70-9E9B-4547-8DD6-95B4A843F78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siness Growth"/>
        </a:ext>
      </dgm:extLst>
    </dgm:pt>
    <dgm:pt modelId="{E9777A20-495D-4DA2-9B6F-EA2D86F954F1}" type="pres">
      <dgm:prSet presAssocID="{A2A99A70-9E9B-4547-8DD6-95B4A843F780}" presName="spaceRect" presStyleCnt="0"/>
      <dgm:spPr/>
    </dgm:pt>
    <dgm:pt modelId="{371C37AE-8242-4A07-856C-E333CCD96FC6}" type="pres">
      <dgm:prSet presAssocID="{A2A99A70-9E9B-4547-8DD6-95B4A843F780}" presName="parTx" presStyleLbl="revTx" presStyleIdx="0" presStyleCnt="4">
        <dgm:presLayoutVars>
          <dgm:chMax val="0"/>
          <dgm:chPref val="0"/>
        </dgm:presLayoutVars>
      </dgm:prSet>
      <dgm:spPr/>
    </dgm:pt>
    <dgm:pt modelId="{61D23B3C-C5E6-471B-A280-7A3B8D7B9B69}" type="pres">
      <dgm:prSet presAssocID="{713D088A-B1BD-4C25-B62A-629297DD3C52}" presName="sibTrans" presStyleCnt="0"/>
      <dgm:spPr/>
    </dgm:pt>
    <dgm:pt modelId="{B456E61C-A7D5-4BCD-9964-185A4F694BEA}" type="pres">
      <dgm:prSet presAssocID="{4959FD04-9F3D-4AC3-AF35-0399337FDC24}" presName="compNode" presStyleCnt="0"/>
      <dgm:spPr/>
    </dgm:pt>
    <dgm:pt modelId="{41C7862E-2BE6-479F-A290-68B16EECFB10}" type="pres">
      <dgm:prSet presAssocID="{4959FD04-9F3D-4AC3-AF35-0399337FDC24}" presName="bgRect" presStyleLbl="bgShp" presStyleIdx="1" presStyleCnt="4" custScaleY="190991"/>
      <dgm:spPr>
        <a:solidFill>
          <a:schemeClr val="accent1">
            <a:lumMod val="20000"/>
            <a:lumOff val="80000"/>
          </a:schemeClr>
        </a:solidFill>
      </dgm:spPr>
    </dgm:pt>
    <dgm:pt modelId="{AE2A54AF-A746-47C8-AD57-848BD7F9BEE4}" type="pres">
      <dgm:prSet presAssocID="{4959FD04-9F3D-4AC3-AF35-0399337FDC2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mart Phone"/>
        </a:ext>
      </dgm:extLst>
    </dgm:pt>
    <dgm:pt modelId="{EDD20C31-92FF-4413-9795-827BAFE7777B}" type="pres">
      <dgm:prSet presAssocID="{4959FD04-9F3D-4AC3-AF35-0399337FDC24}" presName="spaceRect" presStyleCnt="0"/>
      <dgm:spPr/>
    </dgm:pt>
    <dgm:pt modelId="{B8118E99-0B53-4A13-83C5-3ED1A4860843}" type="pres">
      <dgm:prSet presAssocID="{4959FD04-9F3D-4AC3-AF35-0399337FDC24}" presName="parTx" presStyleLbl="revTx" presStyleIdx="1" presStyleCnt="4" custScaleY="150334">
        <dgm:presLayoutVars>
          <dgm:chMax val="0"/>
          <dgm:chPref val="0"/>
        </dgm:presLayoutVars>
      </dgm:prSet>
      <dgm:spPr/>
    </dgm:pt>
    <dgm:pt modelId="{15CAEAC6-B041-4171-AE08-A86DC8307D89}" type="pres">
      <dgm:prSet presAssocID="{FEC39E52-0D61-4EEE-92FA-764ACBD57F84}" presName="sibTrans" presStyleCnt="0"/>
      <dgm:spPr/>
    </dgm:pt>
    <dgm:pt modelId="{C5B824C9-48AD-480A-BF31-5B655E3200E8}" type="pres">
      <dgm:prSet presAssocID="{9848C254-D240-4B03-B478-12288643CDAE}" presName="compNode" presStyleCnt="0"/>
      <dgm:spPr/>
    </dgm:pt>
    <dgm:pt modelId="{10E6E763-1042-4D7B-A75F-0D3FFF46502E}" type="pres">
      <dgm:prSet presAssocID="{9848C254-D240-4B03-B478-12288643CDAE}" presName="bgRect" presStyleLbl="bgShp" presStyleIdx="2" presStyleCnt="4"/>
      <dgm:spPr>
        <a:solidFill>
          <a:schemeClr val="accent1">
            <a:lumMod val="20000"/>
            <a:lumOff val="80000"/>
          </a:schemeClr>
        </a:solidFill>
      </dgm:spPr>
    </dgm:pt>
    <dgm:pt modelId="{22488744-C7F6-44A7-A274-7690674A9946}" type="pres">
      <dgm:prSet presAssocID="{9848C254-D240-4B03-B478-12288643CDA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llar"/>
        </a:ext>
      </dgm:extLst>
    </dgm:pt>
    <dgm:pt modelId="{C53F2CD7-CE45-4801-85A8-CE67E3A05F1B}" type="pres">
      <dgm:prSet presAssocID="{9848C254-D240-4B03-B478-12288643CDAE}" presName="spaceRect" presStyleCnt="0"/>
      <dgm:spPr/>
    </dgm:pt>
    <dgm:pt modelId="{350077D4-FF68-44AB-BEC2-DA03B55C4C4E}" type="pres">
      <dgm:prSet presAssocID="{9848C254-D240-4B03-B478-12288643CDAE}" presName="parTx" presStyleLbl="revTx" presStyleIdx="2" presStyleCnt="4" custScaleY="130457">
        <dgm:presLayoutVars>
          <dgm:chMax val="0"/>
          <dgm:chPref val="0"/>
        </dgm:presLayoutVars>
      </dgm:prSet>
      <dgm:spPr/>
    </dgm:pt>
    <dgm:pt modelId="{4AFC8853-D589-432D-962C-B3F3509F88CF}" type="pres">
      <dgm:prSet presAssocID="{53F5055C-7A42-4706-AB18-011230171ECE}" presName="sibTrans" presStyleCnt="0"/>
      <dgm:spPr/>
    </dgm:pt>
    <dgm:pt modelId="{D15AAB00-83AD-4746-BBD8-E761221A103C}" type="pres">
      <dgm:prSet presAssocID="{E3D7642E-1A25-4D6D-9808-B638C0DDF328}" presName="compNode" presStyleCnt="0"/>
      <dgm:spPr/>
    </dgm:pt>
    <dgm:pt modelId="{7D0F2F6F-F6C6-447B-B0A5-B9160F43B7CE}" type="pres">
      <dgm:prSet presAssocID="{E3D7642E-1A25-4D6D-9808-B638C0DDF328}" presName="bgRect" presStyleLbl="bgShp" presStyleIdx="3" presStyleCnt="4"/>
      <dgm:spPr>
        <a:solidFill>
          <a:schemeClr val="accent1">
            <a:lumMod val="20000"/>
            <a:lumOff val="80000"/>
          </a:schemeClr>
        </a:solidFill>
      </dgm:spPr>
    </dgm:pt>
    <dgm:pt modelId="{0358A0CE-7924-4B93-8555-68AD927958AA}" type="pres">
      <dgm:prSet presAssocID="{E3D7642E-1A25-4D6D-9808-B638C0DDF32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egaphone"/>
        </a:ext>
      </dgm:extLst>
    </dgm:pt>
    <dgm:pt modelId="{C9BFDF01-725A-421B-9066-3CEAAC1E7147}" type="pres">
      <dgm:prSet presAssocID="{E3D7642E-1A25-4D6D-9808-B638C0DDF328}" presName="spaceRect" presStyleCnt="0"/>
      <dgm:spPr/>
    </dgm:pt>
    <dgm:pt modelId="{8FE83559-E00C-49A9-B00A-D391D2AEDDDC}" type="pres">
      <dgm:prSet presAssocID="{E3D7642E-1A25-4D6D-9808-B638C0DDF328}" presName="parTx" presStyleLbl="revTx" presStyleIdx="3" presStyleCnt="4">
        <dgm:presLayoutVars>
          <dgm:chMax val="0"/>
          <dgm:chPref val="0"/>
        </dgm:presLayoutVars>
      </dgm:prSet>
      <dgm:spPr/>
    </dgm:pt>
  </dgm:ptLst>
  <dgm:cxnLst>
    <dgm:cxn modelId="{16D4D422-E029-4189-9A7A-F32D08535B29}" srcId="{5169C82D-9498-4CF7-8688-957D902FD714}" destId="{9848C254-D240-4B03-B478-12288643CDAE}" srcOrd="2" destOrd="0" parTransId="{42D4480B-DCA4-4A9A-84C8-7C265161FE63}" sibTransId="{53F5055C-7A42-4706-AB18-011230171ECE}"/>
    <dgm:cxn modelId="{5888936C-D6AF-4284-B7EE-DF0C08C6401E}" type="presOf" srcId="{5169C82D-9498-4CF7-8688-957D902FD714}" destId="{5C82FEF4-E894-4CAD-906D-B7F979794EA5}" srcOrd="0" destOrd="0" presId="urn:microsoft.com/office/officeart/2018/2/layout/IconVerticalSolidList"/>
    <dgm:cxn modelId="{92AD1D4D-9DC6-49FE-BB8E-F7CE13D57639}" srcId="{5169C82D-9498-4CF7-8688-957D902FD714}" destId="{E3D7642E-1A25-4D6D-9808-B638C0DDF328}" srcOrd="3" destOrd="0" parTransId="{E48588B4-8BA3-4BB0-A12E-1866FACD9219}" sibTransId="{4A7BB542-66E2-4567-8453-39DC9396A2CA}"/>
    <dgm:cxn modelId="{7F10417C-FB10-4139-9143-A497466BAEC7}" srcId="{5169C82D-9498-4CF7-8688-957D902FD714}" destId="{A2A99A70-9E9B-4547-8DD6-95B4A843F780}" srcOrd="0" destOrd="0" parTransId="{ABD1BFCB-03D5-4DE5-AF90-A00F26E4B6AF}" sibTransId="{713D088A-B1BD-4C25-B62A-629297DD3C52}"/>
    <dgm:cxn modelId="{0006A38C-4964-4F35-B819-85C8DFAF3EBA}" type="presOf" srcId="{E3D7642E-1A25-4D6D-9808-B638C0DDF328}" destId="{8FE83559-E00C-49A9-B00A-D391D2AEDDDC}" srcOrd="0" destOrd="0" presId="urn:microsoft.com/office/officeart/2018/2/layout/IconVerticalSolidList"/>
    <dgm:cxn modelId="{8B7344B2-A161-46C3-B0F3-B2542FB18A39}" type="presOf" srcId="{9848C254-D240-4B03-B478-12288643CDAE}" destId="{350077D4-FF68-44AB-BEC2-DA03B55C4C4E}" srcOrd="0" destOrd="0" presId="urn:microsoft.com/office/officeart/2018/2/layout/IconVerticalSolidList"/>
    <dgm:cxn modelId="{6D6862CF-AAA8-4DEF-9715-20DF97254D38}" srcId="{5169C82D-9498-4CF7-8688-957D902FD714}" destId="{4959FD04-9F3D-4AC3-AF35-0399337FDC24}" srcOrd="1" destOrd="0" parTransId="{02872B12-61D6-47E8-840E-370ED8B80635}" sibTransId="{FEC39E52-0D61-4EEE-92FA-764ACBD57F84}"/>
    <dgm:cxn modelId="{B0E990EF-D7E1-4C72-B2CC-AEA3EBA35090}" type="presOf" srcId="{A2A99A70-9E9B-4547-8DD6-95B4A843F780}" destId="{371C37AE-8242-4A07-856C-E333CCD96FC6}" srcOrd="0" destOrd="0" presId="urn:microsoft.com/office/officeart/2018/2/layout/IconVerticalSolidList"/>
    <dgm:cxn modelId="{09DD14F5-88DD-4B22-8F1F-4C21E6E8688E}" type="presOf" srcId="{4959FD04-9F3D-4AC3-AF35-0399337FDC24}" destId="{B8118E99-0B53-4A13-83C5-3ED1A4860843}" srcOrd="0" destOrd="0" presId="urn:microsoft.com/office/officeart/2018/2/layout/IconVerticalSolidList"/>
    <dgm:cxn modelId="{8DB75762-D2AE-4DA5-B427-79D76BCFCE5D}" type="presParOf" srcId="{5C82FEF4-E894-4CAD-906D-B7F979794EA5}" destId="{4D953C16-F8FE-4155-A299-425503AF20C5}" srcOrd="0" destOrd="0" presId="urn:microsoft.com/office/officeart/2018/2/layout/IconVerticalSolidList"/>
    <dgm:cxn modelId="{CC329014-3CEE-4830-93DA-35F661106C4B}" type="presParOf" srcId="{4D953C16-F8FE-4155-A299-425503AF20C5}" destId="{A67D0099-5D8C-4913-921E-3E4BAF75694E}" srcOrd="0" destOrd="0" presId="urn:microsoft.com/office/officeart/2018/2/layout/IconVerticalSolidList"/>
    <dgm:cxn modelId="{9552CBF0-ADAE-4BB5-B067-38DE79DD86D8}" type="presParOf" srcId="{4D953C16-F8FE-4155-A299-425503AF20C5}" destId="{61964F90-0A9F-4628-AE5E-30C4CABA00B5}" srcOrd="1" destOrd="0" presId="urn:microsoft.com/office/officeart/2018/2/layout/IconVerticalSolidList"/>
    <dgm:cxn modelId="{99E5E039-ADB2-4C6B-82DB-748B3EE39A19}" type="presParOf" srcId="{4D953C16-F8FE-4155-A299-425503AF20C5}" destId="{E9777A20-495D-4DA2-9B6F-EA2D86F954F1}" srcOrd="2" destOrd="0" presId="urn:microsoft.com/office/officeart/2018/2/layout/IconVerticalSolidList"/>
    <dgm:cxn modelId="{01E5B277-235E-48F0-BBCB-F4E1E8CAD288}" type="presParOf" srcId="{4D953C16-F8FE-4155-A299-425503AF20C5}" destId="{371C37AE-8242-4A07-856C-E333CCD96FC6}" srcOrd="3" destOrd="0" presId="urn:microsoft.com/office/officeart/2018/2/layout/IconVerticalSolidList"/>
    <dgm:cxn modelId="{3ABCEA9D-EEBF-402A-A348-11B00E0FBFFF}" type="presParOf" srcId="{5C82FEF4-E894-4CAD-906D-B7F979794EA5}" destId="{61D23B3C-C5E6-471B-A280-7A3B8D7B9B69}" srcOrd="1" destOrd="0" presId="urn:microsoft.com/office/officeart/2018/2/layout/IconVerticalSolidList"/>
    <dgm:cxn modelId="{A1E5BB46-620F-4AB7-B803-400F96E70738}" type="presParOf" srcId="{5C82FEF4-E894-4CAD-906D-B7F979794EA5}" destId="{B456E61C-A7D5-4BCD-9964-185A4F694BEA}" srcOrd="2" destOrd="0" presId="urn:microsoft.com/office/officeart/2018/2/layout/IconVerticalSolidList"/>
    <dgm:cxn modelId="{19B15E66-3346-40D6-AAF0-2D2F0213DF21}" type="presParOf" srcId="{B456E61C-A7D5-4BCD-9964-185A4F694BEA}" destId="{41C7862E-2BE6-479F-A290-68B16EECFB10}" srcOrd="0" destOrd="0" presId="urn:microsoft.com/office/officeart/2018/2/layout/IconVerticalSolidList"/>
    <dgm:cxn modelId="{FDBEA251-3C03-415C-8BE6-FCFCC42A7B11}" type="presParOf" srcId="{B456E61C-A7D5-4BCD-9964-185A4F694BEA}" destId="{AE2A54AF-A746-47C8-AD57-848BD7F9BEE4}" srcOrd="1" destOrd="0" presId="urn:microsoft.com/office/officeart/2018/2/layout/IconVerticalSolidList"/>
    <dgm:cxn modelId="{C7FE775C-A775-4501-B892-EE5068DBE18F}" type="presParOf" srcId="{B456E61C-A7D5-4BCD-9964-185A4F694BEA}" destId="{EDD20C31-92FF-4413-9795-827BAFE7777B}" srcOrd="2" destOrd="0" presId="urn:microsoft.com/office/officeart/2018/2/layout/IconVerticalSolidList"/>
    <dgm:cxn modelId="{86E3B0AD-1E20-4972-967F-5650A423BE6D}" type="presParOf" srcId="{B456E61C-A7D5-4BCD-9964-185A4F694BEA}" destId="{B8118E99-0B53-4A13-83C5-3ED1A4860843}" srcOrd="3" destOrd="0" presId="urn:microsoft.com/office/officeart/2018/2/layout/IconVerticalSolidList"/>
    <dgm:cxn modelId="{7DDC6FE7-C266-497F-A8BC-7FFE6361B3FD}" type="presParOf" srcId="{5C82FEF4-E894-4CAD-906D-B7F979794EA5}" destId="{15CAEAC6-B041-4171-AE08-A86DC8307D89}" srcOrd="3" destOrd="0" presId="urn:microsoft.com/office/officeart/2018/2/layout/IconVerticalSolidList"/>
    <dgm:cxn modelId="{942B4010-BC9A-4149-84B9-D9BE0802C8B8}" type="presParOf" srcId="{5C82FEF4-E894-4CAD-906D-B7F979794EA5}" destId="{C5B824C9-48AD-480A-BF31-5B655E3200E8}" srcOrd="4" destOrd="0" presId="urn:microsoft.com/office/officeart/2018/2/layout/IconVerticalSolidList"/>
    <dgm:cxn modelId="{A98F349D-625E-4EA3-AAEA-434DD798FCF0}" type="presParOf" srcId="{C5B824C9-48AD-480A-BF31-5B655E3200E8}" destId="{10E6E763-1042-4D7B-A75F-0D3FFF46502E}" srcOrd="0" destOrd="0" presId="urn:microsoft.com/office/officeart/2018/2/layout/IconVerticalSolidList"/>
    <dgm:cxn modelId="{210E2720-29F5-458C-AA07-7FB65E115DA1}" type="presParOf" srcId="{C5B824C9-48AD-480A-BF31-5B655E3200E8}" destId="{22488744-C7F6-44A7-A274-7690674A9946}" srcOrd="1" destOrd="0" presId="urn:microsoft.com/office/officeart/2018/2/layout/IconVerticalSolidList"/>
    <dgm:cxn modelId="{607285D7-2957-4AAF-8B5C-88EE58732564}" type="presParOf" srcId="{C5B824C9-48AD-480A-BF31-5B655E3200E8}" destId="{C53F2CD7-CE45-4801-85A8-CE67E3A05F1B}" srcOrd="2" destOrd="0" presId="urn:microsoft.com/office/officeart/2018/2/layout/IconVerticalSolidList"/>
    <dgm:cxn modelId="{F646694D-09FC-4457-A132-405F8CFAD16C}" type="presParOf" srcId="{C5B824C9-48AD-480A-BF31-5B655E3200E8}" destId="{350077D4-FF68-44AB-BEC2-DA03B55C4C4E}" srcOrd="3" destOrd="0" presId="urn:microsoft.com/office/officeart/2018/2/layout/IconVerticalSolidList"/>
    <dgm:cxn modelId="{2EBE4F1C-82FA-460B-BE72-763A278FFD43}" type="presParOf" srcId="{5C82FEF4-E894-4CAD-906D-B7F979794EA5}" destId="{4AFC8853-D589-432D-962C-B3F3509F88CF}" srcOrd="5" destOrd="0" presId="urn:microsoft.com/office/officeart/2018/2/layout/IconVerticalSolidList"/>
    <dgm:cxn modelId="{EDBF1F2C-9DC9-46F9-B29B-3B8F622399AC}" type="presParOf" srcId="{5C82FEF4-E894-4CAD-906D-B7F979794EA5}" destId="{D15AAB00-83AD-4746-BBD8-E761221A103C}" srcOrd="6" destOrd="0" presId="urn:microsoft.com/office/officeart/2018/2/layout/IconVerticalSolidList"/>
    <dgm:cxn modelId="{95EABC14-0B7C-4FAE-BA6F-8E48EB7FD973}" type="presParOf" srcId="{D15AAB00-83AD-4746-BBD8-E761221A103C}" destId="{7D0F2F6F-F6C6-447B-B0A5-B9160F43B7CE}" srcOrd="0" destOrd="0" presId="urn:microsoft.com/office/officeart/2018/2/layout/IconVerticalSolidList"/>
    <dgm:cxn modelId="{C020D1E6-6BAD-4F5B-85A2-AF7E96F177D8}" type="presParOf" srcId="{D15AAB00-83AD-4746-BBD8-E761221A103C}" destId="{0358A0CE-7924-4B93-8555-68AD927958AA}" srcOrd="1" destOrd="0" presId="urn:microsoft.com/office/officeart/2018/2/layout/IconVerticalSolidList"/>
    <dgm:cxn modelId="{A91A3B82-6B5C-4201-BFC0-F6E12281020A}" type="presParOf" srcId="{D15AAB00-83AD-4746-BBD8-E761221A103C}" destId="{C9BFDF01-725A-421B-9066-3CEAAC1E7147}" srcOrd="2" destOrd="0" presId="urn:microsoft.com/office/officeart/2018/2/layout/IconVerticalSolidList"/>
    <dgm:cxn modelId="{E08EEF2C-B5E5-4B64-AF29-AF3D2E1F4A1E}" type="presParOf" srcId="{D15AAB00-83AD-4746-BBD8-E761221A103C}" destId="{8FE83559-E00C-49A9-B00A-D391D2AEDDD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90D45AE-0982-4F3F-8AE2-BA24A5127D10}"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58F98F9B-02BD-40BB-83E9-C1C28642D976}">
      <dgm:prSet custT="1"/>
      <dgm:spPr>
        <a:solidFill>
          <a:schemeClr val="accent1">
            <a:lumMod val="20000"/>
            <a:lumOff val="80000"/>
          </a:schemeClr>
        </a:solidFill>
      </dgm:spPr>
      <dgm:t>
        <a:bodyPr/>
        <a:lstStyle/>
        <a:p>
          <a:r>
            <a:rPr lang="en-US" sz="1600" b="1" dirty="0">
              <a:solidFill>
                <a:schemeClr val="bg1">
                  <a:lumMod val="95000"/>
                  <a:lumOff val="5000"/>
                </a:schemeClr>
              </a:solidFill>
            </a:rPr>
            <a:t>REWARDS: </a:t>
          </a:r>
          <a:r>
            <a:rPr lang="en-US" sz="1600" dirty="0">
              <a:solidFill>
                <a:schemeClr val="bg1">
                  <a:lumMod val="95000"/>
                  <a:lumOff val="5000"/>
                </a:schemeClr>
              </a:solidFill>
            </a:rPr>
            <a:t>Filter users who mostly use coupons and provide them with more rewards and discounts.</a:t>
          </a:r>
        </a:p>
      </dgm:t>
    </dgm:pt>
    <dgm:pt modelId="{E8093681-9906-42C6-A6CD-FFE2CE7B3A2C}" type="parTrans" cxnId="{4E984FE5-0D12-480B-8C20-7DF02DD46E95}">
      <dgm:prSet/>
      <dgm:spPr/>
      <dgm:t>
        <a:bodyPr/>
        <a:lstStyle/>
        <a:p>
          <a:endParaRPr lang="en-US"/>
        </a:p>
      </dgm:t>
    </dgm:pt>
    <dgm:pt modelId="{7D2F259E-2778-4C90-839F-63F033645D65}" type="sibTrans" cxnId="{4E984FE5-0D12-480B-8C20-7DF02DD46E95}">
      <dgm:prSet/>
      <dgm:spPr/>
      <dgm:t>
        <a:bodyPr/>
        <a:lstStyle/>
        <a:p>
          <a:pPr>
            <a:lnSpc>
              <a:spcPct val="100000"/>
            </a:lnSpc>
          </a:pPr>
          <a:endParaRPr lang="en-US"/>
        </a:p>
      </dgm:t>
    </dgm:pt>
    <dgm:pt modelId="{6D8DE377-9701-43A0-A810-E96DA0C6FB29}">
      <dgm:prSet custT="1"/>
      <dgm:spPr>
        <a:solidFill>
          <a:schemeClr val="accent1">
            <a:lumMod val="20000"/>
            <a:lumOff val="80000"/>
          </a:schemeClr>
        </a:solidFill>
      </dgm:spPr>
      <dgm:t>
        <a:bodyPr/>
        <a:lstStyle/>
        <a:p>
          <a:r>
            <a:rPr lang="en-US" sz="1600" b="1" dirty="0">
              <a:solidFill>
                <a:schemeClr val="bg1">
                  <a:lumMod val="95000"/>
                  <a:lumOff val="5000"/>
                </a:schemeClr>
              </a:solidFill>
            </a:rPr>
            <a:t>MULTI CHANNEL INTEGRATION: </a:t>
          </a:r>
          <a:r>
            <a:rPr lang="en-US" sz="1600" dirty="0">
              <a:solidFill>
                <a:schemeClr val="bg1">
                  <a:lumMod val="95000"/>
                  <a:lumOff val="5000"/>
                </a:schemeClr>
              </a:solidFill>
            </a:rPr>
            <a:t>Also integrate with social media platforms, Maps to provide a best experience with ease.</a:t>
          </a:r>
        </a:p>
      </dgm:t>
    </dgm:pt>
    <dgm:pt modelId="{C109E12B-4D6B-469A-9B56-0F9BC0DE228C}" type="parTrans" cxnId="{B7C4426B-2405-436E-A98A-6644D5A6E870}">
      <dgm:prSet/>
      <dgm:spPr/>
      <dgm:t>
        <a:bodyPr/>
        <a:lstStyle/>
        <a:p>
          <a:endParaRPr lang="en-US"/>
        </a:p>
      </dgm:t>
    </dgm:pt>
    <dgm:pt modelId="{171B637F-5551-485A-9865-29E64B66AD83}" type="sibTrans" cxnId="{B7C4426B-2405-436E-A98A-6644D5A6E870}">
      <dgm:prSet/>
      <dgm:spPr/>
      <dgm:t>
        <a:bodyPr/>
        <a:lstStyle/>
        <a:p>
          <a:pPr>
            <a:lnSpc>
              <a:spcPct val="100000"/>
            </a:lnSpc>
          </a:pPr>
          <a:endParaRPr lang="en-US"/>
        </a:p>
      </dgm:t>
    </dgm:pt>
    <dgm:pt modelId="{57C70057-4E45-4CAF-97D4-84041D329498}" type="pres">
      <dgm:prSet presAssocID="{590D45AE-0982-4F3F-8AE2-BA24A5127D10}" presName="linear" presStyleCnt="0">
        <dgm:presLayoutVars>
          <dgm:animLvl val="lvl"/>
          <dgm:resizeHandles val="exact"/>
        </dgm:presLayoutVars>
      </dgm:prSet>
      <dgm:spPr/>
    </dgm:pt>
    <dgm:pt modelId="{517F1395-AF60-4498-A007-52C450621E76}" type="pres">
      <dgm:prSet presAssocID="{58F98F9B-02BD-40BB-83E9-C1C28642D976}" presName="parentText" presStyleLbl="node1" presStyleIdx="0" presStyleCnt="2">
        <dgm:presLayoutVars>
          <dgm:chMax val="0"/>
          <dgm:bulletEnabled val="1"/>
        </dgm:presLayoutVars>
      </dgm:prSet>
      <dgm:spPr/>
    </dgm:pt>
    <dgm:pt modelId="{4B60B3E2-6594-471A-83CD-E5EC0F53A332}" type="pres">
      <dgm:prSet presAssocID="{7D2F259E-2778-4C90-839F-63F033645D65}" presName="spacer" presStyleCnt="0"/>
      <dgm:spPr/>
    </dgm:pt>
    <dgm:pt modelId="{ABD3BEA0-F628-441B-BAB1-0B43989387A4}" type="pres">
      <dgm:prSet presAssocID="{6D8DE377-9701-43A0-A810-E96DA0C6FB29}" presName="parentText" presStyleLbl="node1" presStyleIdx="1" presStyleCnt="2">
        <dgm:presLayoutVars>
          <dgm:chMax val="0"/>
          <dgm:bulletEnabled val="1"/>
        </dgm:presLayoutVars>
      </dgm:prSet>
      <dgm:spPr/>
    </dgm:pt>
  </dgm:ptLst>
  <dgm:cxnLst>
    <dgm:cxn modelId="{D145D309-C2DB-43D3-BA76-6F1DC5332BBE}" type="presOf" srcId="{58F98F9B-02BD-40BB-83E9-C1C28642D976}" destId="{517F1395-AF60-4498-A007-52C450621E76}" srcOrd="0" destOrd="0" presId="urn:microsoft.com/office/officeart/2005/8/layout/vList2"/>
    <dgm:cxn modelId="{B6F46727-DEA1-46B5-BFD9-FB69B188491D}" type="presOf" srcId="{590D45AE-0982-4F3F-8AE2-BA24A5127D10}" destId="{57C70057-4E45-4CAF-97D4-84041D329498}" srcOrd="0" destOrd="0" presId="urn:microsoft.com/office/officeart/2005/8/layout/vList2"/>
    <dgm:cxn modelId="{B7C4426B-2405-436E-A98A-6644D5A6E870}" srcId="{590D45AE-0982-4F3F-8AE2-BA24A5127D10}" destId="{6D8DE377-9701-43A0-A810-E96DA0C6FB29}" srcOrd="1" destOrd="0" parTransId="{C109E12B-4D6B-469A-9B56-0F9BC0DE228C}" sibTransId="{171B637F-5551-485A-9865-29E64B66AD83}"/>
    <dgm:cxn modelId="{5CF6097F-9EF8-4A8B-98D2-CB7E1BD703F5}" type="presOf" srcId="{6D8DE377-9701-43A0-A810-E96DA0C6FB29}" destId="{ABD3BEA0-F628-441B-BAB1-0B43989387A4}" srcOrd="0" destOrd="0" presId="urn:microsoft.com/office/officeart/2005/8/layout/vList2"/>
    <dgm:cxn modelId="{4E984FE5-0D12-480B-8C20-7DF02DD46E95}" srcId="{590D45AE-0982-4F3F-8AE2-BA24A5127D10}" destId="{58F98F9B-02BD-40BB-83E9-C1C28642D976}" srcOrd="0" destOrd="0" parTransId="{E8093681-9906-42C6-A6CD-FFE2CE7B3A2C}" sibTransId="{7D2F259E-2778-4C90-839F-63F033645D65}"/>
    <dgm:cxn modelId="{54F40DB9-E01C-416A-B902-FC7EE2F718F3}" type="presParOf" srcId="{57C70057-4E45-4CAF-97D4-84041D329498}" destId="{517F1395-AF60-4498-A007-52C450621E76}" srcOrd="0" destOrd="0" presId="urn:microsoft.com/office/officeart/2005/8/layout/vList2"/>
    <dgm:cxn modelId="{7AAE92C8-1802-45AC-ACE3-7738CEFFC6D9}" type="presParOf" srcId="{57C70057-4E45-4CAF-97D4-84041D329498}" destId="{4B60B3E2-6594-471A-83CD-E5EC0F53A332}" srcOrd="1" destOrd="0" presId="urn:microsoft.com/office/officeart/2005/8/layout/vList2"/>
    <dgm:cxn modelId="{CE799228-46D0-4F7B-B64E-CE807ACCAC14}" type="presParOf" srcId="{57C70057-4E45-4CAF-97D4-84041D329498}" destId="{ABD3BEA0-F628-441B-BAB1-0B43989387A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A1A3739-6BEB-480F-87B0-82B04AF28FA1}"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876DABFF-63D9-411D-A96C-D9A55D683C81}">
      <dgm:prSet/>
      <dgm:spPr>
        <a:solidFill>
          <a:schemeClr val="accent1">
            <a:lumMod val="20000"/>
            <a:lumOff val="80000"/>
          </a:schemeClr>
        </a:solidFill>
      </dgm:spPr>
      <dgm:t>
        <a:bodyPr/>
        <a:lstStyle/>
        <a:p>
          <a:r>
            <a:rPr lang="en-US" b="1" dirty="0">
              <a:solidFill>
                <a:schemeClr val="bg1">
                  <a:lumMod val="95000"/>
                  <a:lumOff val="5000"/>
                </a:schemeClr>
              </a:solidFill>
            </a:rPr>
            <a:t>HOW OUR PROJECT IS DIFFERENT FROM OTHER EXISTING RECOMMENDATION SYSTEMS?</a:t>
          </a:r>
          <a:r>
            <a:rPr lang="en-US" dirty="0">
              <a:solidFill>
                <a:schemeClr val="bg1">
                  <a:lumMod val="95000"/>
                  <a:lumOff val="5000"/>
                </a:schemeClr>
              </a:solidFill>
            </a:rPr>
            <a:t> </a:t>
          </a:r>
        </a:p>
      </dgm:t>
    </dgm:pt>
    <dgm:pt modelId="{564CFEBA-71D1-452F-B51C-C6D3892D1547}" type="parTrans" cxnId="{8067BBA7-C7AF-4044-A66F-796248822A4B}">
      <dgm:prSet/>
      <dgm:spPr/>
      <dgm:t>
        <a:bodyPr/>
        <a:lstStyle/>
        <a:p>
          <a:endParaRPr lang="en-US"/>
        </a:p>
      </dgm:t>
    </dgm:pt>
    <dgm:pt modelId="{A0C3AEBA-6006-4065-90D7-E1B9C320A36E}" type="sibTrans" cxnId="{8067BBA7-C7AF-4044-A66F-796248822A4B}">
      <dgm:prSet/>
      <dgm:spPr/>
      <dgm:t>
        <a:bodyPr/>
        <a:lstStyle/>
        <a:p>
          <a:endParaRPr lang="en-US"/>
        </a:p>
      </dgm:t>
    </dgm:pt>
    <dgm:pt modelId="{B06003E5-36EC-43C4-9F87-090C612545B8}">
      <dgm:prSet/>
      <dgm:spPr>
        <a:solidFill>
          <a:schemeClr val="accent1">
            <a:lumMod val="60000"/>
            <a:lumOff val="40000"/>
          </a:schemeClr>
        </a:solidFill>
      </dgm:spPr>
      <dgm:t>
        <a:bodyPr/>
        <a:lstStyle/>
        <a:p>
          <a:r>
            <a:rPr lang="en-US" dirty="0">
              <a:solidFill>
                <a:schemeClr val="bg1">
                  <a:lumMod val="95000"/>
                  <a:lumOff val="5000"/>
                </a:schemeClr>
              </a:solidFill>
            </a:rPr>
            <a:t>We can accurately predict coupon redemption for an individual. Unlike generic models that concentrate on past  history only, we can also provide personalized services to each customer based on his/her driving conditions and economic status. Our model is scalable and flexible that can work very well with huge datasets and growing market conditions. </a:t>
          </a:r>
        </a:p>
      </dgm:t>
    </dgm:pt>
    <dgm:pt modelId="{5B547ABF-E268-4ED0-9532-7826C2044D2F}" type="parTrans" cxnId="{3F3883B0-330D-4C53-9B28-659CAA345519}">
      <dgm:prSet/>
      <dgm:spPr/>
      <dgm:t>
        <a:bodyPr/>
        <a:lstStyle/>
        <a:p>
          <a:endParaRPr lang="en-US"/>
        </a:p>
      </dgm:t>
    </dgm:pt>
    <dgm:pt modelId="{2150A757-C1C7-4931-BBC4-1C4EB7D68AD4}" type="sibTrans" cxnId="{3F3883B0-330D-4C53-9B28-659CAA345519}">
      <dgm:prSet/>
      <dgm:spPr/>
      <dgm:t>
        <a:bodyPr/>
        <a:lstStyle/>
        <a:p>
          <a:endParaRPr lang="en-US"/>
        </a:p>
      </dgm:t>
    </dgm:pt>
    <dgm:pt modelId="{33B2A01E-5BFE-410B-8F48-350BFA689FA0}" type="pres">
      <dgm:prSet presAssocID="{2A1A3739-6BEB-480F-87B0-82B04AF28FA1}" presName="Name0" presStyleCnt="0">
        <dgm:presLayoutVars>
          <dgm:dir/>
          <dgm:animLvl val="lvl"/>
          <dgm:resizeHandles val="exact"/>
        </dgm:presLayoutVars>
      </dgm:prSet>
      <dgm:spPr/>
    </dgm:pt>
    <dgm:pt modelId="{F1789BBA-7216-49F9-B324-69676BD7C076}" type="pres">
      <dgm:prSet presAssocID="{876DABFF-63D9-411D-A96C-D9A55D683C81}" presName="parTxOnly" presStyleLbl="node1" presStyleIdx="0" presStyleCnt="2">
        <dgm:presLayoutVars>
          <dgm:chMax val="0"/>
          <dgm:chPref val="0"/>
          <dgm:bulletEnabled val="1"/>
        </dgm:presLayoutVars>
      </dgm:prSet>
      <dgm:spPr/>
    </dgm:pt>
    <dgm:pt modelId="{C138E29D-5459-4020-B37F-0A8F8EDF6C2C}" type="pres">
      <dgm:prSet presAssocID="{A0C3AEBA-6006-4065-90D7-E1B9C320A36E}" presName="parTxOnlySpace" presStyleCnt="0"/>
      <dgm:spPr/>
    </dgm:pt>
    <dgm:pt modelId="{1AB7F7E8-42D1-4FEA-887C-E9FA490DBF49}" type="pres">
      <dgm:prSet presAssocID="{B06003E5-36EC-43C4-9F87-090C612545B8}" presName="parTxOnly" presStyleLbl="node1" presStyleIdx="1" presStyleCnt="2">
        <dgm:presLayoutVars>
          <dgm:chMax val="0"/>
          <dgm:chPref val="0"/>
          <dgm:bulletEnabled val="1"/>
        </dgm:presLayoutVars>
      </dgm:prSet>
      <dgm:spPr/>
    </dgm:pt>
  </dgm:ptLst>
  <dgm:cxnLst>
    <dgm:cxn modelId="{AC66842C-D5A2-43A3-90BA-76C9402BCB2A}" type="presOf" srcId="{B06003E5-36EC-43C4-9F87-090C612545B8}" destId="{1AB7F7E8-42D1-4FEA-887C-E9FA490DBF49}" srcOrd="0" destOrd="0" presId="urn:microsoft.com/office/officeart/2005/8/layout/chevron1"/>
    <dgm:cxn modelId="{6133D15D-6275-48E3-A8BA-7E7D8531FF02}" type="presOf" srcId="{2A1A3739-6BEB-480F-87B0-82B04AF28FA1}" destId="{33B2A01E-5BFE-410B-8F48-350BFA689FA0}" srcOrd="0" destOrd="0" presId="urn:microsoft.com/office/officeart/2005/8/layout/chevron1"/>
    <dgm:cxn modelId="{1D88016A-2EB3-4610-BE97-09996AD87257}" type="presOf" srcId="{876DABFF-63D9-411D-A96C-D9A55D683C81}" destId="{F1789BBA-7216-49F9-B324-69676BD7C076}" srcOrd="0" destOrd="0" presId="urn:microsoft.com/office/officeart/2005/8/layout/chevron1"/>
    <dgm:cxn modelId="{8067BBA7-C7AF-4044-A66F-796248822A4B}" srcId="{2A1A3739-6BEB-480F-87B0-82B04AF28FA1}" destId="{876DABFF-63D9-411D-A96C-D9A55D683C81}" srcOrd="0" destOrd="0" parTransId="{564CFEBA-71D1-452F-B51C-C6D3892D1547}" sibTransId="{A0C3AEBA-6006-4065-90D7-E1B9C320A36E}"/>
    <dgm:cxn modelId="{3F3883B0-330D-4C53-9B28-659CAA345519}" srcId="{2A1A3739-6BEB-480F-87B0-82B04AF28FA1}" destId="{B06003E5-36EC-43C4-9F87-090C612545B8}" srcOrd="1" destOrd="0" parTransId="{5B547ABF-E268-4ED0-9532-7826C2044D2F}" sibTransId="{2150A757-C1C7-4931-BBC4-1C4EB7D68AD4}"/>
    <dgm:cxn modelId="{88566767-02BA-4235-B294-A89C3401833E}" type="presParOf" srcId="{33B2A01E-5BFE-410B-8F48-350BFA689FA0}" destId="{F1789BBA-7216-49F9-B324-69676BD7C076}" srcOrd="0" destOrd="0" presId="urn:microsoft.com/office/officeart/2005/8/layout/chevron1"/>
    <dgm:cxn modelId="{28124FF1-8C2F-4768-AB60-595C45857704}" type="presParOf" srcId="{33B2A01E-5BFE-410B-8F48-350BFA689FA0}" destId="{C138E29D-5459-4020-B37F-0A8F8EDF6C2C}" srcOrd="1" destOrd="0" presId="urn:microsoft.com/office/officeart/2005/8/layout/chevron1"/>
    <dgm:cxn modelId="{3BCEE154-B454-4856-9C40-89B2ECE976F7}" type="presParOf" srcId="{33B2A01E-5BFE-410B-8F48-350BFA689FA0}" destId="{1AB7F7E8-42D1-4FEA-887C-E9FA490DBF49}"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E2E317-5087-436F-82CC-3AFD76DB6092}">
      <dsp:nvSpPr>
        <dsp:cNvPr id="0" name=""/>
        <dsp:cNvSpPr/>
      </dsp:nvSpPr>
      <dsp:spPr>
        <a:xfrm>
          <a:off x="2791781" y="486010"/>
          <a:ext cx="376952" cy="91440"/>
        </a:xfrm>
        <a:custGeom>
          <a:avLst/>
          <a:gdLst/>
          <a:ahLst/>
          <a:cxnLst/>
          <a:rect l="0" t="0" r="0" b="0"/>
          <a:pathLst>
            <a:path>
              <a:moveTo>
                <a:pt x="0" y="45720"/>
              </a:moveTo>
              <a:lnTo>
                <a:pt x="376952"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70069" y="529692"/>
        <a:ext cx="20377" cy="4075"/>
      </dsp:txXfrm>
    </dsp:sp>
    <dsp:sp modelId="{F271DCC9-4C67-48F6-A65B-BA026BB51A05}">
      <dsp:nvSpPr>
        <dsp:cNvPr id="0" name=""/>
        <dsp:cNvSpPr/>
      </dsp:nvSpPr>
      <dsp:spPr>
        <a:xfrm>
          <a:off x="1021612" y="139"/>
          <a:ext cx="1771969" cy="1063181"/>
        </a:xfrm>
        <a:prstGeom prst="rect">
          <a:avLst/>
        </a:prstGeom>
        <a:solidFill>
          <a:schemeClr val="accent1">
            <a:lumMod val="20000"/>
            <a:lumOff val="80000"/>
          </a:schemeClr>
        </a:soli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6828" tIns="91141" rIns="86828" bIns="91141"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lumMod val="95000"/>
                  <a:lumOff val="5000"/>
                </a:schemeClr>
              </a:solidFill>
            </a:rPr>
            <a:t>Introduction</a:t>
          </a:r>
          <a:endParaRPr lang="en-US" sz="1600" kern="1200" dirty="0">
            <a:solidFill>
              <a:schemeClr val="bg1">
                <a:lumMod val="95000"/>
                <a:lumOff val="5000"/>
              </a:schemeClr>
            </a:solidFill>
          </a:endParaRPr>
        </a:p>
      </dsp:txBody>
      <dsp:txXfrm>
        <a:off x="1021612" y="139"/>
        <a:ext cx="1771969" cy="1063181"/>
      </dsp:txXfrm>
    </dsp:sp>
    <dsp:sp modelId="{F36633CB-71A2-4673-82FD-D33646413547}">
      <dsp:nvSpPr>
        <dsp:cNvPr id="0" name=""/>
        <dsp:cNvSpPr/>
      </dsp:nvSpPr>
      <dsp:spPr>
        <a:xfrm>
          <a:off x="4971304" y="486010"/>
          <a:ext cx="376952" cy="91440"/>
        </a:xfrm>
        <a:custGeom>
          <a:avLst/>
          <a:gdLst/>
          <a:ahLst/>
          <a:cxnLst/>
          <a:rect l="0" t="0" r="0" b="0"/>
          <a:pathLst>
            <a:path>
              <a:moveTo>
                <a:pt x="0" y="45720"/>
              </a:moveTo>
              <a:lnTo>
                <a:pt x="376952"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49592" y="529692"/>
        <a:ext cx="20377" cy="4075"/>
      </dsp:txXfrm>
    </dsp:sp>
    <dsp:sp modelId="{512D7899-0FC1-4658-990A-47ABAECD0830}">
      <dsp:nvSpPr>
        <dsp:cNvPr id="0" name=""/>
        <dsp:cNvSpPr/>
      </dsp:nvSpPr>
      <dsp:spPr>
        <a:xfrm>
          <a:off x="3201134" y="139"/>
          <a:ext cx="1771969" cy="1063181"/>
        </a:xfrm>
        <a:prstGeom prst="rect">
          <a:avLst/>
        </a:prstGeom>
        <a:solidFill>
          <a:schemeClr val="accent1">
            <a:lumMod val="20000"/>
            <a:lumOff val="80000"/>
          </a:schemeClr>
        </a:soli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6828" tIns="91141" rIns="86828" bIns="91141"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lumMod val="95000"/>
                  <a:lumOff val="5000"/>
                </a:schemeClr>
              </a:solidFill>
            </a:rPr>
            <a:t>Project</a:t>
          </a:r>
          <a:r>
            <a:rPr lang="en-US" sz="1600" b="1" kern="1200" dirty="0"/>
            <a:t> </a:t>
          </a:r>
          <a:r>
            <a:rPr lang="en-US" sz="1600" b="1" kern="1200" dirty="0">
              <a:solidFill>
                <a:schemeClr val="bg1">
                  <a:lumMod val="95000"/>
                  <a:lumOff val="5000"/>
                </a:schemeClr>
              </a:solidFill>
            </a:rPr>
            <a:t>Overview</a:t>
          </a:r>
          <a:endParaRPr lang="en-US" sz="1600" kern="1200" dirty="0">
            <a:solidFill>
              <a:schemeClr val="bg1">
                <a:lumMod val="95000"/>
                <a:lumOff val="5000"/>
              </a:schemeClr>
            </a:solidFill>
          </a:endParaRPr>
        </a:p>
      </dsp:txBody>
      <dsp:txXfrm>
        <a:off x="3201134" y="139"/>
        <a:ext cx="1771969" cy="1063181"/>
      </dsp:txXfrm>
    </dsp:sp>
    <dsp:sp modelId="{F731C985-434A-45D8-9D16-3BC3BE2038FF}">
      <dsp:nvSpPr>
        <dsp:cNvPr id="0" name=""/>
        <dsp:cNvSpPr/>
      </dsp:nvSpPr>
      <dsp:spPr>
        <a:xfrm>
          <a:off x="7150827" y="486010"/>
          <a:ext cx="376952" cy="91440"/>
        </a:xfrm>
        <a:custGeom>
          <a:avLst/>
          <a:gdLst/>
          <a:ahLst/>
          <a:cxnLst/>
          <a:rect l="0" t="0" r="0" b="0"/>
          <a:pathLst>
            <a:path>
              <a:moveTo>
                <a:pt x="0" y="45720"/>
              </a:moveTo>
              <a:lnTo>
                <a:pt x="376952"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329114" y="529692"/>
        <a:ext cx="20377" cy="4075"/>
      </dsp:txXfrm>
    </dsp:sp>
    <dsp:sp modelId="{5911A8DC-5ECD-4551-9407-7CCF940AAAD0}">
      <dsp:nvSpPr>
        <dsp:cNvPr id="0" name=""/>
        <dsp:cNvSpPr/>
      </dsp:nvSpPr>
      <dsp:spPr>
        <a:xfrm>
          <a:off x="5380657" y="139"/>
          <a:ext cx="1771969" cy="1063181"/>
        </a:xfrm>
        <a:prstGeom prst="rect">
          <a:avLst/>
        </a:prstGeom>
        <a:solidFill>
          <a:schemeClr val="accent1">
            <a:lumMod val="20000"/>
            <a:lumOff val="80000"/>
          </a:schemeClr>
        </a:soli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6828" tIns="91141" rIns="86828" bIns="91141"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lumMod val="95000"/>
                  <a:lumOff val="5000"/>
                </a:schemeClr>
              </a:solidFill>
            </a:rPr>
            <a:t>Best</a:t>
          </a:r>
          <a:r>
            <a:rPr lang="en-US" sz="1600" b="1" kern="1200"/>
            <a:t> </a:t>
          </a:r>
          <a:r>
            <a:rPr lang="en-US" sz="1600" b="1" kern="1200">
              <a:solidFill>
                <a:schemeClr val="bg1">
                  <a:lumMod val="95000"/>
                  <a:lumOff val="5000"/>
                </a:schemeClr>
              </a:solidFill>
            </a:rPr>
            <a:t>Practices</a:t>
          </a:r>
          <a:endParaRPr lang="en-US" sz="1600" kern="1200" dirty="0">
            <a:solidFill>
              <a:schemeClr val="bg1">
                <a:lumMod val="95000"/>
                <a:lumOff val="5000"/>
              </a:schemeClr>
            </a:solidFill>
          </a:endParaRPr>
        </a:p>
      </dsp:txBody>
      <dsp:txXfrm>
        <a:off x="5380657" y="139"/>
        <a:ext cx="1771969" cy="1063181"/>
      </dsp:txXfrm>
    </dsp:sp>
    <dsp:sp modelId="{92B97F31-7F95-4712-A5D3-93564D30F0FC}">
      <dsp:nvSpPr>
        <dsp:cNvPr id="0" name=""/>
        <dsp:cNvSpPr/>
      </dsp:nvSpPr>
      <dsp:spPr>
        <a:xfrm>
          <a:off x="1907597" y="1061521"/>
          <a:ext cx="6538567" cy="376952"/>
        </a:xfrm>
        <a:custGeom>
          <a:avLst/>
          <a:gdLst/>
          <a:ahLst/>
          <a:cxnLst/>
          <a:rect l="0" t="0" r="0" b="0"/>
          <a:pathLst>
            <a:path>
              <a:moveTo>
                <a:pt x="6538567" y="0"/>
              </a:moveTo>
              <a:lnTo>
                <a:pt x="6538567" y="205576"/>
              </a:lnTo>
              <a:lnTo>
                <a:pt x="0" y="205576"/>
              </a:lnTo>
              <a:lnTo>
                <a:pt x="0" y="376952"/>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13099" y="1247959"/>
        <a:ext cx="327562" cy="4075"/>
      </dsp:txXfrm>
    </dsp:sp>
    <dsp:sp modelId="{A623F312-FB0F-4D48-8F21-69C7AB1334F7}">
      <dsp:nvSpPr>
        <dsp:cNvPr id="0" name=""/>
        <dsp:cNvSpPr/>
      </dsp:nvSpPr>
      <dsp:spPr>
        <a:xfrm>
          <a:off x="7560180" y="139"/>
          <a:ext cx="1771969" cy="1063181"/>
        </a:xfrm>
        <a:prstGeom prst="rect">
          <a:avLst/>
        </a:prstGeom>
        <a:solidFill>
          <a:schemeClr val="accent1">
            <a:lumMod val="20000"/>
            <a:lumOff val="80000"/>
          </a:schemeClr>
        </a:soli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6828" tIns="91141" rIns="86828" bIns="91141"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lumMod val="95000"/>
                  <a:lumOff val="5000"/>
                </a:schemeClr>
              </a:solidFill>
            </a:rPr>
            <a:t>Dataset &amp; Variables</a:t>
          </a:r>
          <a:r>
            <a:rPr lang="en-US" sz="1600" b="1" kern="1200"/>
            <a:t> </a:t>
          </a:r>
          <a:endParaRPr lang="en-US" sz="1600" kern="1200" dirty="0"/>
        </a:p>
      </dsp:txBody>
      <dsp:txXfrm>
        <a:off x="7560180" y="139"/>
        <a:ext cx="1771969" cy="1063181"/>
      </dsp:txXfrm>
    </dsp:sp>
    <dsp:sp modelId="{0179D2C7-EAB4-4BF0-9F5E-5D95F6EBA3E8}">
      <dsp:nvSpPr>
        <dsp:cNvPr id="0" name=""/>
        <dsp:cNvSpPr/>
      </dsp:nvSpPr>
      <dsp:spPr>
        <a:xfrm>
          <a:off x="2791781" y="1956745"/>
          <a:ext cx="376952" cy="91440"/>
        </a:xfrm>
        <a:custGeom>
          <a:avLst/>
          <a:gdLst/>
          <a:ahLst/>
          <a:cxnLst/>
          <a:rect l="0" t="0" r="0" b="0"/>
          <a:pathLst>
            <a:path>
              <a:moveTo>
                <a:pt x="0" y="45720"/>
              </a:moveTo>
              <a:lnTo>
                <a:pt x="376952"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70069" y="2000427"/>
        <a:ext cx="20377" cy="4075"/>
      </dsp:txXfrm>
    </dsp:sp>
    <dsp:sp modelId="{DE0F55AA-6B1D-4A28-8E16-46C4B8E4C52A}">
      <dsp:nvSpPr>
        <dsp:cNvPr id="0" name=""/>
        <dsp:cNvSpPr/>
      </dsp:nvSpPr>
      <dsp:spPr>
        <a:xfrm>
          <a:off x="1021612" y="1470874"/>
          <a:ext cx="1771969" cy="1063181"/>
        </a:xfrm>
        <a:prstGeom prst="rect">
          <a:avLst/>
        </a:prstGeom>
        <a:solidFill>
          <a:schemeClr val="accent1">
            <a:lumMod val="20000"/>
            <a:lumOff val="80000"/>
          </a:schemeClr>
        </a:soli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6828" tIns="91141" rIns="86828" bIns="91141"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lumMod val="95000"/>
                  <a:lumOff val="5000"/>
                </a:schemeClr>
              </a:solidFill>
            </a:rPr>
            <a:t>Why are we working on this?</a:t>
          </a:r>
        </a:p>
      </dsp:txBody>
      <dsp:txXfrm>
        <a:off x="1021612" y="1470874"/>
        <a:ext cx="1771969" cy="1063181"/>
      </dsp:txXfrm>
    </dsp:sp>
    <dsp:sp modelId="{A4E8FBB9-5041-4FDC-A7CB-4E129C3E08EC}">
      <dsp:nvSpPr>
        <dsp:cNvPr id="0" name=""/>
        <dsp:cNvSpPr/>
      </dsp:nvSpPr>
      <dsp:spPr>
        <a:xfrm>
          <a:off x="4971304" y="1956745"/>
          <a:ext cx="376952" cy="91440"/>
        </a:xfrm>
        <a:custGeom>
          <a:avLst/>
          <a:gdLst/>
          <a:ahLst/>
          <a:cxnLst/>
          <a:rect l="0" t="0" r="0" b="0"/>
          <a:pathLst>
            <a:path>
              <a:moveTo>
                <a:pt x="0" y="45720"/>
              </a:moveTo>
              <a:lnTo>
                <a:pt x="376952"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49592" y="2000427"/>
        <a:ext cx="20377" cy="4075"/>
      </dsp:txXfrm>
    </dsp:sp>
    <dsp:sp modelId="{AC636C87-4C45-4823-91D4-82B071835C9E}">
      <dsp:nvSpPr>
        <dsp:cNvPr id="0" name=""/>
        <dsp:cNvSpPr/>
      </dsp:nvSpPr>
      <dsp:spPr>
        <a:xfrm>
          <a:off x="3201134" y="1470874"/>
          <a:ext cx="1771969" cy="1063181"/>
        </a:xfrm>
        <a:prstGeom prst="rect">
          <a:avLst/>
        </a:prstGeom>
        <a:solidFill>
          <a:schemeClr val="accent1">
            <a:lumMod val="20000"/>
            <a:lumOff val="80000"/>
          </a:schemeClr>
        </a:soli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6828" tIns="91141" rIns="86828" bIns="91141"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lumMod val="95000"/>
                  <a:lumOff val="5000"/>
                </a:schemeClr>
              </a:solidFill>
            </a:rPr>
            <a:t>EDA</a:t>
          </a:r>
          <a:endParaRPr lang="en-US" sz="1600" kern="1200" dirty="0">
            <a:solidFill>
              <a:schemeClr val="bg1">
                <a:lumMod val="95000"/>
                <a:lumOff val="5000"/>
              </a:schemeClr>
            </a:solidFill>
          </a:endParaRPr>
        </a:p>
      </dsp:txBody>
      <dsp:txXfrm>
        <a:off x="3201134" y="1470874"/>
        <a:ext cx="1771969" cy="1063181"/>
      </dsp:txXfrm>
    </dsp:sp>
    <dsp:sp modelId="{A3C83493-F0E4-4753-8494-D374A145BE43}">
      <dsp:nvSpPr>
        <dsp:cNvPr id="0" name=""/>
        <dsp:cNvSpPr/>
      </dsp:nvSpPr>
      <dsp:spPr>
        <a:xfrm>
          <a:off x="7150827" y="1956745"/>
          <a:ext cx="376952" cy="91440"/>
        </a:xfrm>
        <a:custGeom>
          <a:avLst/>
          <a:gdLst/>
          <a:ahLst/>
          <a:cxnLst/>
          <a:rect l="0" t="0" r="0" b="0"/>
          <a:pathLst>
            <a:path>
              <a:moveTo>
                <a:pt x="0" y="45720"/>
              </a:moveTo>
              <a:lnTo>
                <a:pt x="376952"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329114" y="2000427"/>
        <a:ext cx="20377" cy="4075"/>
      </dsp:txXfrm>
    </dsp:sp>
    <dsp:sp modelId="{FC6525D0-F978-42B2-9C44-73BD137A13DB}">
      <dsp:nvSpPr>
        <dsp:cNvPr id="0" name=""/>
        <dsp:cNvSpPr/>
      </dsp:nvSpPr>
      <dsp:spPr>
        <a:xfrm>
          <a:off x="5380657" y="1470874"/>
          <a:ext cx="1771969" cy="1063181"/>
        </a:xfrm>
        <a:prstGeom prst="rect">
          <a:avLst/>
        </a:prstGeom>
        <a:solidFill>
          <a:schemeClr val="accent1">
            <a:lumMod val="20000"/>
            <a:lumOff val="80000"/>
          </a:schemeClr>
        </a:soli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6828" tIns="91141" rIns="86828" bIns="91141"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lumMod val="95000"/>
                  <a:lumOff val="5000"/>
                </a:schemeClr>
              </a:solidFill>
            </a:rPr>
            <a:t>Business Insights</a:t>
          </a:r>
        </a:p>
      </dsp:txBody>
      <dsp:txXfrm>
        <a:off x="5380657" y="1470874"/>
        <a:ext cx="1771969" cy="1063181"/>
      </dsp:txXfrm>
    </dsp:sp>
    <dsp:sp modelId="{153DCEC4-1C67-48E1-BB28-80C7DE77F026}">
      <dsp:nvSpPr>
        <dsp:cNvPr id="0" name=""/>
        <dsp:cNvSpPr/>
      </dsp:nvSpPr>
      <dsp:spPr>
        <a:xfrm>
          <a:off x="1907597" y="2532255"/>
          <a:ext cx="6538567" cy="376952"/>
        </a:xfrm>
        <a:custGeom>
          <a:avLst/>
          <a:gdLst/>
          <a:ahLst/>
          <a:cxnLst/>
          <a:rect l="0" t="0" r="0" b="0"/>
          <a:pathLst>
            <a:path>
              <a:moveTo>
                <a:pt x="6538567" y="0"/>
              </a:moveTo>
              <a:lnTo>
                <a:pt x="6538567" y="205576"/>
              </a:lnTo>
              <a:lnTo>
                <a:pt x="0" y="205576"/>
              </a:lnTo>
              <a:lnTo>
                <a:pt x="0" y="376952"/>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13099" y="2718694"/>
        <a:ext cx="327562" cy="4075"/>
      </dsp:txXfrm>
    </dsp:sp>
    <dsp:sp modelId="{3DAE5240-9CBC-4893-9307-F50B97C11534}">
      <dsp:nvSpPr>
        <dsp:cNvPr id="0" name=""/>
        <dsp:cNvSpPr/>
      </dsp:nvSpPr>
      <dsp:spPr>
        <a:xfrm>
          <a:off x="7560180" y="1470874"/>
          <a:ext cx="1771969" cy="1063181"/>
        </a:xfrm>
        <a:prstGeom prst="rect">
          <a:avLst/>
        </a:prstGeom>
        <a:solidFill>
          <a:schemeClr val="accent1">
            <a:lumMod val="20000"/>
            <a:lumOff val="80000"/>
          </a:schemeClr>
        </a:soli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6828" tIns="91141" rIns="86828" bIns="91141"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lumMod val="95000"/>
                  <a:lumOff val="5000"/>
                </a:schemeClr>
              </a:solidFill>
            </a:rPr>
            <a:t>Modeling</a:t>
          </a:r>
        </a:p>
      </dsp:txBody>
      <dsp:txXfrm>
        <a:off x="7560180" y="1470874"/>
        <a:ext cx="1771969" cy="1063181"/>
      </dsp:txXfrm>
    </dsp:sp>
    <dsp:sp modelId="{3BC8E498-A22E-4CF3-9C02-F49D893B1A7A}">
      <dsp:nvSpPr>
        <dsp:cNvPr id="0" name=""/>
        <dsp:cNvSpPr/>
      </dsp:nvSpPr>
      <dsp:spPr>
        <a:xfrm>
          <a:off x="2791781" y="3427479"/>
          <a:ext cx="376952" cy="91440"/>
        </a:xfrm>
        <a:custGeom>
          <a:avLst/>
          <a:gdLst/>
          <a:ahLst/>
          <a:cxnLst/>
          <a:rect l="0" t="0" r="0" b="0"/>
          <a:pathLst>
            <a:path>
              <a:moveTo>
                <a:pt x="0" y="45720"/>
              </a:moveTo>
              <a:lnTo>
                <a:pt x="376952"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70069" y="3471161"/>
        <a:ext cx="20377" cy="4075"/>
      </dsp:txXfrm>
    </dsp:sp>
    <dsp:sp modelId="{8263587E-0223-4F6D-8071-A8DF766965A5}">
      <dsp:nvSpPr>
        <dsp:cNvPr id="0" name=""/>
        <dsp:cNvSpPr/>
      </dsp:nvSpPr>
      <dsp:spPr>
        <a:xfrm>
          <a:off x="1021612" y="2941608"/>
          <a:ext cx="1771969" cy="1063181"/>
        </a:xfrm>
        <a:prstGeom prst="rect">
          <a:avLst/>
        </a:prstGeom>
        <a:solidFill>
          <a:schemeClr val="accent1">
            <a:lumMod val="20000"/>
            <a:lumOff val="80000"/>
          </a:schemeClr>
        </a:soli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6828" tIns="91141" rIns="86828" bIns="91141"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lumMod val="95000"/>
                  <a:lumOff val="5000"/>
                </a:schemeClr>
              </a:solidFill>
            </a:rPr>
            <a:t>Ethical</a:t>
          </a:r>
          <a:r>
            <a:rPr lang="en-US" sz="1600" b="1" kern="1200" dirty="0"/>
            <a:t> </a:t>
          </a:r>
          <a:r>
            <a:rPr lang="en-US" sz="1600" b="1" kern="1200" dirty="0">
              <a:solidFill>
                <a:schemeClr val="bg1">
                  <a:lumMod val="95000"/>
                  <a:lumOff val="5000"/>
                </a:schemeClr>
              </a:solidFill>
            </a:rPr>
            <a:t>Considerations</a:t>
          </a:r>
          <a:endParaRPr lang="en-US" sz="1600" kern="1200" dirty="0">
            <a:solidFill>
              <a:schemeClr val="bg1">
                <a:lumMod val="95000"/>
                <a:lumOff val="5000"/>
              </a:schemeClr>
            </a:solidFill>
          </a:endParaRPr>
        </a:p>
      </dsp:txBody>
      <dsp:txXfrm>
        <a:off x="1021612" y="2941608"/>
        <a:ext cx="1771969" cy="1063181"/>
      </dsp:txXfrm>
    </dsp:sp>
    <dsp:sp modelId="{3D0F5B6F-C3F0-4495-9291-5A4AAEFAAADD}">
      <dsp:nvSpPr>
        <dsp:cNvPr id="0" name=""/>
        <dsp:cNvSpPr/>
      </dsp:nvSpPr>
      <dsp:spPr>
        <a:xfrm>
          <a:off x="3201134" y="2941608"/>
          <a:ext cx="1771969" cy="1063181"/>
        </a:xfrm>
        <a:prstGeom prst="rect">
          <a:avLst/>
        </a:prstGeom>
        <a:solidFill>
          <a:schemeClr val="accent1">
            <a:lumMod val="20000"/>
            <a:lumOff val="80000"/>
          </a:schemeClr>
        </a:soli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6828" tIns="91141" rIns="86828" bIns="91141"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lumMod val="95000"/>
                  <a:lumOff val="5000"/>
                </a:schemeClr>
              </a:solidFill>
            </a:rPr>
            <a:t>Conclusion</a:t>
          </a:r>
          <a:endParaRPr lang="en-US" sz="1600" kern="1200" dirty="0">
            <a:solidFill>
              <a:schemeClr val="bg1">
                <a:lumMod val="95000"/>
                <a:lumOff val="5000"/>
              </a:schemeClr>
            </a:solidFill>
          </a:endParaRPr>
        </a:p>
      </dsp:txBody>
      <dsp:txXfrm>
        <a:off x="3201134" y="2941608"/>
        <a:ext cx="1771969" cy="10631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1D0671-9E37-410C-86C2-868E2B80C8C5}">
      <dsp:nvSpPr>
        <dsp:cNvPr id="0" name=""/>
        <dsp:cNvSpPr/>
      </dsp:nvSpPr>
      <dsp:spPr>
        <a:xfrm>
          <a:off x="0" y="84066"/>
          <a:ext cx="10353761" cy="0"/>
        </a:xfrm>
        <a:prstGeom prst="line">
          <a:avLst/>
        </a:prstGeom>
        <a:gradFill rotWithShape="0">
          <a:gsLst>
            <a:gs pos="0">
              <a:schemeClr val="accent2">
                <a:hueOff val="0"/>
                <a:satOff val="0"/>
                <a:lumOff val="0"/>
                <a:alphaOff val="0"/>
                <a:tint val="94000"/>
                <a:satMod val="100000"/>
                <a:lumMod val="104000"/>
              </a:schemeClr>
            </a:gs>
            <a:gs pos="69000">
              <a:schemeClr val="accent2">
                <a:hueOff val="0"/>
                <a:satOff val="0"/>
                <a:lumOff val="0"/>
                <a:alphaOff val="0"/>
                <a:shade val="86000"/>
                <a:satMod val="130000"/>
                <a:lumMod val="102000"/>
              </a:schemeClr>
            </a:gs>
            <a:gs pos="100000">
              <a:schemeClr val="accent2">
                <a:hueOff val="0"/>
                <a:satOff val="0"/>
                <a:lumOff val="0"/>
                <a:alphaOff val="0"/>
                <a:shade val="72000"/>
                <a:satMod val="130000"/>
                <a:lumMod val="100000"/>
              </a:schemeClr>
            </a:gs>
          </a:gsLst>
          <a:lin ang="5400000" scaled="0"/>
        </a:gradFill>
        <a:ln w="12700" cap="flat" cmpd="sng" algn="ctr">
          <a:solidFill>
            <a:schemeClr val="accent2">
              <a:hueOff val="0"/>
              <a:satOff val="0"/>
              <a:lumOff val="0"/>
              <a:alphaOff val="0"/>
            </a:schemeClr>
          </a:solidFill>
          <a:prstDash val="solid"/>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1">
          <a:scrgbClr r="0" g="0" b="0"/>
        </a:lnRef>
        <a:fillRef idx="3">
          <a:scrgbClr r="0" g="0" b="0"/>
        </a:fillRef>
        <a:effectRef idx="3">
          <a:scrgbClr r="0" g="0" b="0"/>
        </a:effectRef>
        <a:fontRef idx="minor">
          <a:schemeClr val="lt1"/>
        </a:fontRef>
      </dsp:style>
    </dsp:sp>
    <dsp:sp modelId="{03E045A0-41FA-48F6-81A9-FDB1B107CBDB}">
      <dsp:nvSpPr>
        <dsp:cNvPr id="0" name=""/>
        <dsp:cNvSpPr/>
      </dsp:nvSpPr>
      <dsp:spPr>
        <a:xfrm>
          <a:off x="0" y="0"/>
          <a:ext cx="10353761" cy="3421524"/>
        </a:xfrm>
        <a:prstGeom prst="rect">
          <a:avLst/>
        </a:prstGeom>
        <a:solidFill>
          <a:schemeClr val="accent1">
            <a:lumMod val="40000"/>
            <a:lumOff val="6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endParaRPr lang="en-US" sz="2400" b="0" kern="1200" dirty="0">
            <a:solidFill>
              <a:schemeClr val="bg1"/>
            </a:solidFill>
            <a:latin typeface="Bahnschrift SemiBold" panose="020B0502040204020203" pitchFamily="34" charset="0"/>
          </a:endParaRPr>
        </a:p>
        <a:p>
          <a:pPr marL="0" lvl="0" indent="0" algn="l" defTabSz="1066800">
            <a:lnSpc>
              <a:spcPct val="90000"/>
            </a:lnSpc>
            <a:spcBef>
              <a:spcPct val="0"/>
            </a:spcBef>
            <a:spcAft>
              <a:spcPct val="35000"/>
            </a:spcAft>
            <a:buNone/>
          </a:pPr>
          <a:r>
            <a:rPr lang="en-US" sz="2400" b="0" kern="1200" dirty="0">
              <a:solidFill>
                <a:schemeClr val="bg1"/>
              </a:solidFill>
              <a:latin typeface="Bahnschrift SemiBold" panose="020B0502040204020203" pitchFamily="34" charset="0"/>
            </a:rPr>
            <a:t>WHY COUPONS?</a:t>
          </a:r>
        </a:p>
        <a:p>
          <a:pPr marL="0" lvl="0" indent="0" algn="l" defTabSz="1066800">
            <a:lnSpc>
              <a:spcPct val="90000"/>
            </a:lnSpc>
            <a:spcBef>
              <a:spcPct val="0"/>
            </a:spcBef>
            <a:spcAft>
              <a:spcPct val="35000"/>
            </a:spcAft>
            <a:buNone/>
          </a:pPr>
          <a:r>
            <a:rPr lang="en-US" sz="2400" kern="1200" dirty="0">
              <a:solidFill>
                <a:schemeClr val="bg1"/>
              </a:solidFill>
              <a:latin typeface="Bahnschrift SemiBold" panose="020B0502040204020203" pitchFamily="34" charset="0"/>
            </a:rPr>
            <a:t>In today’s world understanding customer behavior is very important for businesses to optimize their performance and achieve their targets. Companies are looking to improve their business and even want to improve marketing. strategies when people are traveling. Coupons are powerful tools that can boost customer purchasing and increase customer loyalty. Machine learning can be used to know how coupons affect customers. </a:t>
          </a:r>
        </a:p>
      </dsp:txBody>
      <dsp:txXfrm>
        <a:off x="0" y="0"/>
        <a:ext cx="10353761" cy="34215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EE0391-61A3-4A34-8832-B3F3938C1C34}">
      <dsp:nvSpPr>
        <dsp:cNvPr id="0" name=""/>
        <dsp:cNvSpPr/>
      </dsp:nvSpPr>
      <dsp:spPr>
        <a:xfrm>
          <a:off x="0" y="228907"/>
          <a:ext cx="10353761" cy="1554159"/>
        </a:xfrm>
        <a:prstGeom prst="roundRect">
          <a:avLst>
            <a:gd name="adj" fmla="val 10000"/>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B885ADFD-0720-417C-8C96-EBED7FF516E2}">
      <dsp:nvSpPr>
        <dsp:cNvPr id="0" name=""/>
        <dsp:cNvSpPr/>
      </dsp:nvSpPr>
      <dsp:spPr>
        <a:xfrm>
          <a:off x="470133" y="578593"/>
          <a:ext cx="854787" cy="8547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0914DD-4189-4507-BF82-AAF035560306}">
      <dsp:nvSpPr>
        <dsp:cNvPr id="0" name=""/>
        <dsp:cNvSpPr/>
      </dsp:nvSpPr>
      <dsp:spPr>
        <a:xfrm>
          <a:off x="1795054" y="228907"/>
          <a:ext cx="8558707" cy="1554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482" tIns="164482" rIns="164482" bIns="164482"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bg1"/>
              </a:solidFill>
            </a:rPr>
            <a:t>URL</a:t>
          </a:r>
          <a:r>
            <a:rPr lang="en-US" sz="1800" kern="1200" dirty="0"/>
            <a:t>: </a:t>
          </a:r>
          <a:r>
            <a:rPr lang="en-US" sz="1800" kern="1200" dirty="0">
              <a:hlinkClick xmlns:r="http://schemas.openxmlformats.org/officeDocument/2006/relationships" r:id="rId3"/>
            </a:rPr>
            <a:t>https://archive.ics.uci.edu/dataset/603/in+vehicle+coupon+recommendation</a:t>
          </a:r>
          <a:r>
            <a:rPr lang="en-US" sz="1800" kern="1200" dirty="0"/>
            <a:t> </a:t>
          </a:r>
        </a:p>
      </dsp:txBody>
      <dsp:txXfrm>
        <a:off x="1795054" y="228907"/>
        <a:ext cx="8558707" cy="1554159"/>
      </dsp:txXfrm>
    </dsp:sp>
    <dsp:sp modelId="{299DC317-007D-47E9-B141-479908DB94BA}">
      <dsp:nvSpPr>
        <dsp:cNvPr id="0" name=""/>
        <dsp:cNvSpPr/>
      </dsp:nvSpPr>
      <dsp:spPr>
        <a:xfrm>
          <a:off x="0" y="2072212"/>
          <a:ext cx="10353761" cy="1554159"/>
        </a:xfrm>
        <a:prstGeom prst="roundRect">
          <a:avLst>
            <a:gd name="adj" fmla="val 10000"/>
          </a:avLst>
        </a:prstGeom>
        <a:solidFill>
          <a:schemeClr val="accent4">
            <a:lumMod val="20000"/>
            <a:lumOff val="80000"/>
          </a:schemeClr>
        </a:solidFill>
        <a:ln>
          <a:noFill/>
        </a:ln>
        <a:effectLst/>
      </dsp:spPr>
      <dsp:style>
        <a:lnRef idx="0">
          <a:scrgbClr r="0" g="0" b="0"/>
        </a:lnRef>
        <a:fillRef idx="1">
          <a:scrgbClr r="0" g="0" b="0"/>
        </a:fillRef>
        <a:effectRef idx="0">
          <a:scrgbClr r="0" g="0" b="0"/>
        </a:effectRef>
        <a:fontRef idx="minor"/>
      </dsp:style>
    </dsp:sp>
    <dsp:sp modelId="{718B87F2-7691-44A4-A697-1B2FB13D053C}">
      <dsp:nvSpPr>
        <dsp:cNvPr id="0" name=""/>
        <dsp:cNvSpPr/>
      </dsp:nvSpPr>
      <dsp:spPr>
        <a:xfrm>
          <a:off x="470133" y="2421898"/>
          <a:ext cx="854787" cy="854787"/>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BD92E2-D7C4-46E0-86EA-F85C11E49070}">
      <dsp:nvSpPr>
        <dsp:cNvPr id="0" name=""/>
        <dsp:cNvSpPr/>
      </dsp:nvSpPr>
      <dsp:spPr>
        <a:xfrm>
          <a:off x="1795054" y="2072212"/>
          <a:ext cx="8558707" cy="1554159"/>
        </a:xfrm>
        <a:prstGeom prst="rect">
          <a:avLst/>
        </a:prstGeom>
        <a:solidFill>
          <a:schemeClr val="accent1">
            <a:lumMod val="40000"/>
            <a:lumOff val="6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64482" tIns="164482" rIns="164482" bIns="164482" numCol="1" spcCol="1270" anchor="ctr" anchorCtr="0">
          <a:noAutofit/>
        </a:bodyPr>
        <a:lstStyle/>
        <a:p>
          <a:pPr marL="0" lvl="0" indent="0" algn="l" defTabSz="889000">
            <a:lnSpc>
              <a:spcPct val="100000"/>
            </a:lnSpc>
            <a:spcBef>
              <a:spcPct val="0"/>
            </a:spcBef>
            <a:spcAft>
              <a:spcPct val="35000"/>
            </a:spcAft>
            <a:buNone/>
          </a:pPr>
          <a:r>
            <a:rPr lang="en-US" sz="2000" b="1" kern="1200" dirty="0">
              <a:solidFill>
                <a:schemeClr val="bg1"/>
              </a:solidFill>
              <a:latin typeface="Bahnschrift SemiBold Condensed" panose="020B0502040204020203" pitchFamily="34" charset="0"/>
            </a:rPr>
            <a:t>The dataset on in-vehicle coupon recommendation was donated on September 14, 2020. It consists of 12,684 instances and 23 features. The information was gathered through an Amazon Mechanical Turk poll in which participants were asked if they would take a voucher that was suggested to them in various driving situations.</a:t>
          </a:r>
        </a:p>
      </dsp:txBody>
      <dsp:txXfrm>
        <a:off x="1795054" y="2072212"/>
        <a:ext cx="8558707" cy="15541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5EAB0-99B3-4BE4-A7D4-2CDEFC7E9F1C}">
      <dsp:nvSpPr>
        <dsp:cNvPr id="0" name=""/>
        <dsp:cNvSpPr/>
      </dsp:nvSpPr>
      <dsp:spPr>
        <a:xfrm>
          <a:off x="34365" y="707062"/>
          <a:ext cx="891581" cy="89158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9B172C-6083-4296-B311-D38190E7CF5A}">
      <dsp:nvSpPr>
        <dsp:cNvPr id="0" name=""/>
        <dsp:cNvSpPr/>
      </dsp:nvSpPr>
      <dsp:spPr>
        <a:xfrm>
          <a:off x="221597" y="894294"/>
          <a:ext cx="517117" cy="5171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A6BB70-881D-4118-9AB4-B1C814937E6A}">
      <dsp:nvSpPr>
        <dsp:cNvPr id="0" name=""/>
        <dsp:cNvSpPr/>
      </dsp:nvSpPr>
      <dsp:spPr>
        <a:xfrm>
          <a:off x="1147473" y="696898"/>
          <a:ext cx="2101585" cy="891581"/>
        </a:xfrm>
        <a:prstGeom prst="rect">
          <a:avLst/>
        </a:prstGeom>
        <a:solidFill>
          <a:schemeClr val="accent1">
            <a:lumMod val="40000"/>
            <a:lumOff val="6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i="0" kern="1200" baseline="0" dirty="0">
              <a:solidFill>
                <a:schemeClr val="bg1"/>
              </a:solidFill>
              <a:latin typeface="Bahnschrift SemiBold" panose="020B0502040204020203" pitchFamily="34" charset="0"/>
            </a:rPr>
            <a:t>Both businesses and customers get profits using the recommendation systems as the businesses</a:t>
          </a:r>
          <a:endParaRPr lang="en-US" sz="1200" b="1" kern="1200" dirty="0">
            <a:solidFill>
              <a:schemeClr val="bg1"/>
            </a:solidFill>
            <a:latin typeface="Bahnschrift SemiBold" panose="020B0502040204020203" pitchFamily="34" charset="0"/>
          </a:endParaRPr>
        </a:p>
      </dsp:txBody>
      <dsp:txXfrm>
        <a:off x="1147473" y="696898"/>
        <a:ext cx="2101585" cy="891581"/>
      </dsp:txXfrm>
    </dsp:sp>
    <dsp:sp modelId="{43E00953-EF8B-4291-AA41-27D6D3B9A72F}">
      <dsp:nvSpPr>
        <dsp:cNvPr id="0" name=""/>
        <dsp:cNvSpPr/>
      </dsp:nvSpPr>
      <dsp:spPr>
        <a:xfrm>
          <a:off x="3584770" y="707062"/>
          <a:ext cx="891581" cy="89158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CCAF39-48AD-4275-8782-6CF34239AE07}">
      <dsp:nvSpPr>
        <dsp:cNvPr id="0" name=""/>
        <dsp:cNvSpPr/>
      </dsp:nvSpPr>
      <dsp:spPr>
        <a:xfrm>
          <a:off x="3772003" y="894294"/>
          <a:ext cx="517117" cy="5171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E0A987-3BDD-428F-B475-194766046C37}">
      <dsp:nvSpPr>
        <dsp:cNvPr id="0" name=""/>
        <dsp:cNvSpPr/>
      </dsp:nvSpPr>
      <dsp:spPr>
        <a:xfrm>
          <a:off x="4667405" y="707062"/>
          <a:ext cx="2101585" cy="891581"/>
        </a:xfrm>
        <a:prstGeom prst="rect">
          <a:avLst/>
        </a:prstGeom>
        <a:solidFill>
          <a:schemeClr val="accent1">
            <a:lumMod val="40000"/>
            <a:lumOff val="6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i="0" kern="1200" baseline="0" dirty="0">
              <a:solidFill>
                <a:schemeClr val="bg1"/>
              </a:solidFill>
              <a:latin typeface="Bahnschrift SemiBold" panose="020B0502040204020203" pitchFamily="34" charset="0"/>
            </a:rPr>
            <a:t>create useful coupon types that will boost their profits and customers will be satisfied by the services the businesses provide.</a:t>
          </a:r>
          <a:endParaRPr lang="en-US" sz="1200" b="1" kern="1200" dirty="0">
            <a:solidFill>
              <a:schemeClr val="bg1"/>
            </a:solidFill>
            <a:latin typeface="Bahnschrift SemiBold" panose="020B0502040204020203" pitchFamily="34" charset="0"/>
          </a:endParaRPr>
        </a:p>
      </dsp:txBody>
      <dsp:txXfrm>
        <a:off x="4667405" y="707062"/>
        <a:ext cx="2101585" cy="891581"/>
      </dsp:txXfrm>
    </dsp:sp>
    <dsp:sp modelId="{CBC501F6-D7CD-4CBB-8BBD-DAF29AE3A06F}">
      <dsp:nvSpPr>
        <dsp:cNvPr id="0" name=""/>
        <dsp:cNvSpPr/>
      </dsp:nvSpPr>
      <dsp:spPr>
        <a:xfrm>
          <a:off x="7135176" y="707062"/>
          <a:ext cx="891581" cy="89158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834B3C-8D88-4E8D-92AB-526A805D3288}">
      <dsp:nvSpPr>
        <dsp:cNvPr id="0" name=""/>
        <dsp:cNvSpPr/>
      </dsp:nvSpPr>
      <dsp:spPr>
        <a:xfrm>
          <a:off x="7322408" y="894294"/>
          <a:ext cx="517117" cy="5171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A31652-E86E-4305-9DFB-A76F0D64EAF0}">
      <dsp:nvSpPr>
        <dsp:cNvPr id="0" name=""/>
        <dsp:cNvSpPr/>
      </dsp:nvSpPr>
      <dsp:spPr>
        <a:xfrm>
          <a:off x="8217811" y="707062"/>
          <a:ext cx="2101585" cy="891581"/>
        </a:xfrm>
        <a:prstGeom prst="rect">
          <a:avLst/>
        </a:prstGeom>
        <a:solidFill>
          <a:schemeClr val="accent1">
            <a:lumMod val="40000"/>
            <a:lumOff val="6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i="0" kern="1200" baseline="0" dirty="0">
              <a:latin typeface="Bahnschrift SemiBold" panose="020B0502040204020203" pitchFamily="34" charset="0"/>
            </a:rPr>
            <a:t> </a:t>
          </a:r>
          <a:r>
            <a:rPr lang="en-US" sz="1200" b="1" i="0" kern="1200" baseline="0" dirty="0">
              <a:solidFill>
                <a:schemeClr val="bg1"/>
              </a:solidFill>
              <a:latin typeface="Bahnschrift SemiBold" panose="020B0502040204020203" pitchFamily="34" charset="0"/>
            </a:rPr>
            <a:t>Consumer behavior or psychology can be studied in this process.</a:t>
          </a:r>
          <a:endParaRPr lang="en-US" sz="1200" b="1" kern="1200" dirty="0">
            <a:solidFill>
              <a:schemeClr val="bg1"/>
            </a:solidFill>
            <a:latin typeface="Bahnschrift SemiBold" panose="020B0502040204020203" pitchFamily="34" charset="0"/>
          </a:endParaRPr>
        </a:p>
      </dsp:txBody>
      <dsp:txXfrm>
        <a:off x="8217811" y="707062"/>
        <a:ext cx="2101585" cy="891581"/>
      </dsp:txXfrm>
    </dsp:sp>
    <dsp:sp modelId="{94F0CDD1-C53A-48EC-AB0C-FA48F00C063D}">
      <dsp:nvSpPr>
        <dsp:cNvPr id="0" name=""/>
        <dsp:cNvSpPr/>
      </dsp:nvSpPr>
      <dsp:spPr>
        <a:xfrm>
          <a:off x="34365" y="2253510"/>
          <a:ext cx="891581" cy="89158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5B5A5B-19B3-42BF-B425-FC70343EBABA}">
      <dsp:nvSpPr>
        <dsp:cNvPr id="0" name=""/>
        <dsp:cNvSpPr/>
      </dsp:nvSpPr>
      <dsp:spPr>
        <a:xfrm>
          <a:off x="221597" y="2440742"/>
          <a:ext cx="517117" cy="5171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9AC93BE-8EC6-4E33-831B-799AF4DC0E77}">
      <dsp:nvSpPr>
        <dsp:cNvPr id="0" name=""/>
        <dsp:cNvSpPr/>
      </dsp:nvSpPr>
      <dsp:spPr>
        <a:xfrm>
          <a:off x="1117000" y="2253510"/>
          <a:ext cx="2101585" cy="891581"/>
        </a:xfrm>
        <a:prstGeom prst="rect">
          <a:avLst/>
        </a:prstGeom>
        <a:solidFill>
          <a:schemeClr val="accent1">
            <a:lumMod val="40000"/>
            <a:lumOff val="6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i="0" kern="1200" baseline="0" dirty="0">
              <a:solidFill>
                <a:schemeClr val="bg1"/>
              </a:solidFill>
              <a:latin typeface="Bahnschrift SemiBold" panose="020B0502040204020203" pitchFamily="34" charset="0"/>
            </a:rPr>
            <a:t> Also, we can find how far data analysis is helping different marketing strategies and data-driven decision-making.</a:t>
          </a:r>
          <a:endParaRPr lang="en-US" sz="1200" b="1" kern="1200" dirty="0">
            <a:solidFill>
              <a:schemeClr val="bg1"/>
            </a:solidFill>
            <a:latin typeface="Bahnschrift SemiBold" panose="020B0502040204020203" pitchFamily="34" charset="0"/>
          </a:endParaRPr>
        </a:p>
      </dsp:txBody>
      <dsp:txXfrm>
        <a:off x="1117000" y="2253510"/>
        <a:ext cx="2101585" cy="891581"/>
      </dsp:txXfrm>
    </dsp:sp>
    <dsp:sp modelId="{A75CB1F6-1ADB-4628-9118-DD1CC2011BFC}">
      <dsp:nvSpPr>
        <dsp:cNvPr id="0" name=""/>
        <dsp:cNvSpPr/>
      </dsp:nvSpPr>
      <dsp:spPr>
        <a:xfrm>
          <a:off x="3584770" y="2253510"/>
          <a:ext cx="891581" cy="89158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776283-5DDB-4627-A83F-C017754A9432}">
      <dsp:nvSpPr>
        <dsp:cNvPr id="0" name=""/>
        <dsp:cNvSpPr/>
      </dsp:nvSpPr>
      <dsp:spPr>
        <a:xfrm>
          <a:off x="3772003" y="2440742"/>
          <a:ext cx="517117" cy="51711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5851BD-C522-4A24-9A27-B87466BCB426}">
      <dsp:nvSpPr>
        <dsp:cNvPr id="0" name=""/>
        <dsp:cNvSpPr/>
      </dsp:nvSpPr>
      <dsp:spPr>
        <a:xfrm>
          <a:off x="4667405" y="2253510"/>
          <a:ext cx="2101585" cy="891581"/>
        </a:xfrm>
        <a:prstGeom prst="rect">
          <a:avLst/>
        </a:prstGeom>
        <a:solidFill>
          <a:schemeClr val="accent1">
            <a:lumMod val="40000"/>
            <a:lumOff val="6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i="0" kern="1200" baseline="0" dirty="0">
              <a:latin typeface="Bahnschrift SemiBold" panose="020B0502040204020203" pitchFamily="34" charset="0"/>
            </a:rPr>
            <a:t> </a:t>
          </a:r>
          <a:r>
            <a:rPr lang="en-US" sz="1200" b="1" i="0" kern="1200" baseline="0" dirty="0">
              <a:solidFill>
                <a:schemeClr val="bg1"/>
              </a:solidFill>
              <a:latin typeface="Bahnschrift SemiBold" panose="020B0502040204020203" pitchFamily="34" charset="0"/>
            </a:rPr>
            <a:t>Companies may discover more advanced marketing strategies by using the knowledge of consumer behavior. </a:t>
          </a:r>
          <a:endParaRPr lang="en-US" sz="1200" b="1" kern="1200" dirty="0">
            <a:solidFill>
              <a:schemeClr val="bg1"/>
            </a:solidFill>
            <a:latin typeface="Bahnschrift SemiBold" panose="020B0502040204020203" pitchFamily="34" charset="0"/>
          </a:endParaRPr>
        </a:p>
      </dsp:txBody>
      <dsp:txXfrm>
        <a:off x="4667405" y="2253510"/>
        <a:ext cx="2101585" cy="891581"/>
      </dsp:txXfrm>
    </dsp:sp>
    <dsp:sp modelId="{54270F48-6A4C-45BE-A198-CF6359A88520}">
      <dsp:nvSpPr>
        <dsp:cNvPr id="0" name=""/>
        <dsp:cNvSpPr/>
      </dsp:nvSpPr>
      <dsp:spPr>
        <a:xfrm>
          <a:off x="7135176" y="2253510"/>
          <a:ext cx="891581" cy="89158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96C219-0A50-4397-9FF0-DB4A0530F60C}">
      <dsp:nvSpPr>
        <dsp:cNvPr id="0" name=""/>
        <dsp:cNvSpPr/>
      </dsp:nvSpPr>
      <dsp:spPr>
        <a:xfrm>
          <a:off x="7322408" y="2440742"/>
          <a:ext cx="517117" cy="51711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922D2A-8F64-4BD1-AA00-4E2BDF1045E5}">
      <dsp:nvSpPr>
        <dsp:cNvPr id="0" name=""/>
        <dsp:cNvSpPr/>
      </dsp:nvSpPr>
      <dsp:spPr>
        <a:xfrm>
          <a:off x="8217811" y="2253510"/>
          <a:ext cx="2101585" cy="891581"/>
        </a:xfrm>
        <a:prstGeom prst="rect">
          <a:avLst/>
        </a:prstGeom>
        <a:solidFill>
          <a:schemeClr val="accent1">
            <a:lumMod val="40000"/>
            <a:lumOff val="6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i="0" kern="1200" baseline="0" dirty="0">
              <a:solidFill>
                <a:schemeClr val="bg1"/>
              </a:solidFill>
              <a:latin typeface="Bahnschrift SemiBold" panose="020B0502040204020203" pitchFamily="34" charset="0"/>
            </a:rPr>
            <a:t>Efficient schemes or discounts can be planned by the companies after understanding consumer preferences.</a:t>
          </a:r>
          <a:endParaRPr lang="en-US" sz="1200" b="1" kern="1200" dirty="0">
            <a:solidFill>
              <a:schemeClr val="bg1"/>
            </a:solidFill>
            <a:latin typeface="Bahnschrift SemiBold" panose="020B0502040204020203" pitchFamily="34" charset="0"/>
          </a:endParaRPr>
        </a:p>
      </dsp:txBody>
      <dsp:txXfrm>
        <a:off x="8217811" y="2253510"/>
        <a:ext cx="2101585" cy="8915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D0099-5D8C-4913-921E-3E4BAF75694E}">
      <dsp:nvSpPr>
        <dsp:cNvPr id="0" name=""/>
        <dsp:cNvSpPr/>
      </dsp:nvSpPr>
      <dsp:spPr>
        <a:xfrm>
          <a:off x="0" y="29653"/>
          <a:ext cx="6311900" cy="863575"/>
        </a:xfrm>
        <a:prstGeom prst="roundRect">
          <a:avLst>
            <a:gd name="adj" fmla="val 10000"/>
          </a:avLst>
        </a:prstGeom>
        <a:solidFill>
          <a:schemeClr val="accent1">
            <a:lumMod val="20000"/>
            <a:lumOff val="80000"/>
          </a:schemeClr>
        </a:solidFill>
        <a:ln>
          <a:noFill/>
        </a:ln>
        <a:effectLst>
          <a:outerShdw blurRad="50800" dist="38100" dir="5400000" sy="96000" rotWithShape="0">
            <a:srgbClr val="000000">
              <a:alpha val="54000"/>
            </a:srgbClr>
          </a:outerShdw>
        </a:effectLst>
      </dsp:spPr>
      <dsp:style>
        <a:lnRef idx="0">
          <a:scrgbClr r="0" g="0" b="0"/>
        </a:lnRef>
        <a:fillRef idx="1">
          <a:scrgbClr r="0" g="0" b="0"/>
        </a:fillRef>
        <a:effectRef idx="2">
          <a:scrgbClr r="0" g="0" b="0"/>
        </a:effectRef>
        <a:fontRef idx="minor"/>
      </dsp:style>
    </dsp:sp>
    <dsp:sp modelId="{61964F90-0A9F-4628-AE5E-30C4CABA00B5}">
      <dsp:nvSpPr>
        <dsp:cNvPr id="0" name=""/>
        <dsp:cNvSpPr/>
      </dsp:nvSpPr>
      <dsp:spPr>
        <a:xfrm>
          <a:off x="261231" y="223958"/>
          <a:ext cx="475430" cy="4749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sp>
    <dsp:sp modelId="{371C37AE-8242-4A07-856C-E333CCD96FC6}">
      <dsp:nvSpPr>
        <dsp:cNvPr id="0" name=""/>
        <dsp:cNvSpPr/>
      </dsp:nvSpPr>
      <dsp:spPr>
        <a:xfrm>
          <a:off x="997893" y="29653"/>
          <a:ext cx="5298638" cy="890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251" tIns="94251" rIns="94251" bIns="94251" numCol="1" spcCol="1270" anchor="ctr" anchorCtr="0">
          <a:noAutofit/>
        </a:bodyPr>
        <a:lstStyle/>
        <a:p>
          <a:pPr marL="0" lvl="0" indent="0" algn="l" defTabSz="711200">
            <a:lnSpc>
              <a:spcPct val="100000"/>
            </a:lnSpc>
            <a:spcBef>
              <a:spcPct val="0"/>
            </a:spcBef>
            <a:spcAft>
              <a:spcPct val="35000"/>
            </a:spcAft>
            <a:buNone/>
          </a:pPr>
          <a:r>
            <a:rPr lang="en-US" sz="1600" kern="1200" dirty="0">
              <a:solidFill>
                <a:schemeClr val="bg1">
                  <a:lumMod val="95000"/>
                  <a:lumOff val="5000"/>
                </a:schemeClr>
              </a:solidFill>
            </a:rPr>
            <a:t>Our models developed can be used to provide recommendations to the customers and also help businesses to make more profits. </a:t>
          </a:r>
        </a:p>
      </dsp:txBody>
      <dsp:txXfrm>
        <a:off x="997893" y="29653"/>
        <a:ext cx="5298638" cy="890562"/>
      </dsp:txXfrm>
    </dsp:sp>
    <dsp:sp modelId="{41C7862E-2BE6-479F-A290-68B16EECFB10}">
      <dsp:nvSpPr>
        <dsp:cNvPr id="0" name=""/>
        <dsp:cNvSpPr/>
      </dsp:nvSpPr>
      <dsp:spPr>
        <a:xfrm>
          <a:off x="0" y="1142856"/>
          <a:ext cx="6311900" cy="1649351"/>
        </a:xfrm>
        <a:prstGeom prst="roundRect">
          <a:avLst>
            <a:gd name="adj" fmla="val 10000"/>
          </a:avLst>
        </a:prstGeom>
        <a:solidFill>
          <a:schemeClr val="accent1">
            <a:lumMod val="20000"/>
            <a:lumOff val="80000"/>
          </a:schemeClr>
        </a:solidFill>
        <a:ln>
          <a:noFill/>
        </a:ln>
        <a:effectLst>
          <a:outerShdw blurRad="50800" dist="38100" dir="5400000" sy="96000" rotWithShape="0">
            <a:srgbClr val="000000">
              <a:alpha val="54000"/>
            </a:srgbClr>
          </a:outerShdw>
        </a:effectLst>
      </dsp:spPr>
      <dsp:style>
        <a:lnRef idx="0">
          <a:scrgbClr r="0" g="0" b="0"/>
        </a:lnRef>
        <a:fillRef idx="1">
          <a:scrgbClr r="0" g="0" b="0"/>
        </a:fillRef>
        <a:effectRef idx="2">
          <a:scrgbClr r="0" g="0" b="0"/>
        </a:effectRef>
        <a:fontRef idx="minor"/>
      </dsp:style>
    </dsp:sp>
    <dsp:sp modelId="{AE2A54AF-A746-47C8-AD57-848BD7F9BEE4}">
      <dsp:nvSpPr>
        <dsp:cNvPr id="0" name=""/>
        <dsp:cNvSpPr/>
      </dsp:nvSpPr>
      <dsp:spPr>
        <a:xfrm>
          <a:off x="261231" y="1730048"/>
          <a:ext cx="475430" cy="4749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sp>
    <dsp:sp modelId="{B8118E99-0B53-4A13-83C5-3ED1A4860843}">
      <dsp:nvSpPr>
        <dsp:cNvPr id="0" name=""/>
        <dsp:cNvSpPr/>
      </dsp:nvSpPr>
      <dsp:spPr>
        <a:xfrm>
          <a:off x="997893" y="1311616"/>
          <a:ext cx="5298638" cy="1338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251" tIns="94251" rIns="94251" bIns="94251" numCol="1" spcCol="1270" anchor="ctr" anchorCtr="0">
          <a:noAutofit/>
        </a:bodyPr>
        <a:lstStyle/>
        <a:p>
          <a:pPr marL="0" lvl="0" indent="0" algn="l" defTabSz="622300">
            <a:lnSpc>
              <a:spcPct val="100000"/>
            </a:lnSpc>
            <a:spcBef>
              <a:spcPct val="0"/>
            </a:spcBef>
            <a:spcAft>
              <a:spcPct val="35000"/>
            </a:spcAft>
            <a:buNone/>
          </a:pPr>
          <a:r>
            <a:rPr lang="en-US" sz="1400" b="1" kern="1200" dirty="0">
              <a:solidFill>
                <a:schemeClr val="bg1">
                  <a:lumMod val="95000"/>
                  <a:lumOff val="5000"/>
                </a:schemeClr>
              </a:solidFill>
            </a:rPr>
            <a:t>REAL WORLD APPLICATION: </a:t>
          </a:r>
          <a:r>
            <a:rPr lang="en-US" sz="1400" kern="1200" dirty="0">
              <a:solidFill>
                <a:schemeClr val="bg1">
                  <a:lumMod val="95000"/>
                  <a:lumOff val="5000"/>
                </a:schemeClr>
              </a:solidFill>
            </a:rPr>
            <a:t>Businesses</a:t>
          </a:r>
          <a:r>
            <a:rPr lang="en-US" sz="1400" b="1" kern="1200" dirty="0">
              <a:solidFill>
                <a:schemeClr val="bg1">
                  <a:lumMod val="95000"/>
                  <a:lumOff val="5000"/>
                </a:schemeClr>
              </a:solidFill>
            </a:rPr>
            <a:t> </a:t>
          </a:r>
          <a:r>
            <a:rPr lang="en-US" sz="1400" kern="1200" dirty="0">
              <a:solidFill>
                <a:schemeClr val="bg1">
                  <a:lumMod val="95000"/>
                  <a:lumOff val="5000"/>
                </a:schemeClr>
              </a:solidFill>
            </a:rPr>
            <a:t>can</a:t>
          </a:r>
          <a:r>
            <a:rPr lang="en-US" sz="1400" b="1" kern="1200" dirty="0">
              <a:solidFill>
                <a:schemeClr val="bg1">
                  <a:lumMod val="95000"/>
                  <a:lumOff val="5000"/>
                </a:schemeClr>
              </a:solidFill>
            </a:rPr>
            <a:t> </a:t>
          </a:r>
          <a:r>
            <a:rPr lang="en-US" sz="1400" kern="1200" dirty="0">
              <a:solidFill>
                <a:schemeClr val="bg1">
                  <a:lumMod val="95000"/>
                  <a:lumOff val="5000"/>
                </a:schemeClr>
              </a:solidFill>
            </a:rPr>
            <a:t>Integrate the models into mobile as an application or reservation systems to provide personalized recommendations to </a:t>
          </a:r>
          <a:r>
            <a:rPr lang="en-US" sz="1400" kern="1200" dirty="0" err="1">
              <a:solidFill>
                <a:schemeClr val="bg1">
                  <a:lumMod val="95000"/>
                  <a:lumOff val="5000"/>
                </a:schemeClr>
              </a:solidFill>
            </a:rPr>
            <a:t>travellers</a:t>
          </a:r>
          <a:r>
            <a:rPr lang="en-US" sz="1400" kern="1200" dirty="0">
              <a:solidFill>
                <a:schemeClr val="bg1">
                  <a:lumMod val="95000"/>
                  <a:lumOff val="5000"/>
                </a:schemeClr>
              </a:solidFill>
            </a:rPr>
            <a:t> regarding the coupons based on their profile and circumstances.</a:t>
          </a:r>
        </a:p>
      </dsp:txBody>
      <dsp:txXfrm>
        <a:off x="997893" y="1311616"/>
        <a:ext cx="5298638" cy="1338817"/>
      </dsp:txXfrm>
    </dsp:sp>
    <dsp:sp modelId="{10E6E763-1042-4D7B-A75F-0D3FFF46502E}">
      <dsp:nvSpPr>
        <dsp:cNvPr id="0" name=""/>
        <dsp:cNvSpPr/>
      </dsp:nvSpPr>
      <dsp:spPr>
        <a:xfrm>
          <a:off x="0" y="3150467"/>
          <a:ext cx="6311900" cy="863575"/>
        </a:xfrm>
        <a:prstGeom prst="roundRect">
          <a:avLst>
            <a:gd name="adj" fmla="val 10000"/>
          </a:avLst>
        </a:prstGeom>
        <a:solidFill>
          <a:schemeClr val="accent1">
            <a:lumMod val="20000"/>
            <a:lumOff val="80000"/>
          </a:schemeClr>
        </a:solidFill>
        <a:ln>
          <a:noFill/>
        </a:ln>
        <a:effectLst>
          <a:outerShdw blurRad="50800" dist="38100" dir="5400000" sy="96000" rotWithShape="0">
            <a:srgbClr val="000000">
              <a:alpha val="54000"/>
            </a:srgbClr>
          </a:outerShdw>
        </a:effectLst>
      </dsp:spPr>
      <dsp:style>
        <a:lnRef idx="0">
          <a:scrgbClr r="0" g="0" b="0"/>
        </a:lnRef>
        <a:fillRef idx="1">
          <a:scrgbClr r="0" g="0" b="0"/>
        </a:fillRef>
        <a:effectRef idx="2">
          <a:scrgbClr r="0" g="0" b="0"/>
        </a:effectRef>
        <a:fontRef idx="minor"/>
      </dsp:style>
    </dsp:sp>
    <dsp:sp modelId="{22488744-C7F6-44A7-A274-7690674A9946}">
      <dsp:nvSpPr>
        <dsp:cNvPr id="0" name=""/>
        <dsp:cNvSpPr/>
      </dsp:nvSpPr>
      <dsp:spPr>
        <a:xfrm>
          <a:off x="261231" y="3344771"/>
          <a:ext cx="475430" cy="4749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sp>
    <dsp:sp modelId="{350077D4-FF68-44AB-BEC2-DA03B55C4C4E}">
      <dsp:nvSpPr>
        <dsp:cNvPr id="0" name=""/>
        <dsp:cNvSpPr/>
      </dsp:nvSpPr>
      <dsp:spPr>
        <a:xfrm>
          <a:off x="997893" y="3014848"/>
          <a:ext cx="5298638" cy="1161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251" tIns="94251" rIns="94251" bIns="94251" numCol="1" spcCol="1270" anchor="ctr" anchorCtr="0">
          <a:noAutofit/>
        </a:bodyPr>
        <a:lstStyle/>
        <a:p>
          <a:pPr marL="0" lvl="0" indent="0" algn="l" defTabSz="622300">
            <a:lnSpc>
              <a:spcPct val="100000"/>
            </a:lnSpc>
            <a:spcBef>
              <a:spcPct val="0"/>
            </a:spcBef>
            <a:spcAft>
              <a:spcPct val="35000"/>
            </a:spcAft>
            <a:buNone/>
          </a:pPr>
          <a:r>
            <a:rPr lang="en-US" sz="1400" b="1" kern="1200" dirty="0">
              <a:solidFill>
                <a:schemeClr val="bg1">
                  <a:lumMod val="95000"/>
                  <a:lumOff val="5000"/>
                </a:schemeClr>
              </a:solidFill>
            </a:rPr>
            <a:t>DYNAMIC PRICING AND INVENTORY MANAGEMENT: </a:t>
          </a:r>
          <a:r>
            <a:rPr lang="en-US" sz="1400" kern="1200" dirty="0">
              <a:solidFill>
                <a:schemeClr val="bg1">
                  <a:lumMod val="95000"/>
                  <a:lumOff val="5000"/>
                </a:schemeClr>
              </a:solidFill>
            </a:rPr>
            <a:t>Generate only the required amount of coupons by predicting the demand using the models and plan pricing schemes that bring profits</a:t>
          </a:r>
          <a:r>
            <a:rPr lang="en-US" sz="1400" kern="1200" dirty="0"/>
            <a:t> .</a:t>
          </a:r>
        </a:p>
      </dsp:txBody>
      <dsp:txXfrm>
        <a:off x="997893" y="3014848"/>
        <a:ext cx="5298638" cy="1161800"/>
      </dsp:txXfrm>
    </dsp:sp>
    <dsp:sp modelId="{7D0F2F6F-F6C6-447B-B0A5-B9160F43B7CE}">
      <dsp:nvSpPr>
        <dsp:cNvPr id="0" name=""/>
        <dsp:cNvSpPr/>
      </dsp:nvSpPr>
      <dsp:spPr>
        <a:xfrm>
          <a:off x="0" y="4399289"/>
          <a:ext cx="6311900" cy="863575"/>
        </a:xfrm>
        <a:prstGeom prst="roundRect">
          <a:avLst>
            <a:gd name="adj" fmla="val 10000"/>
          </a:avLst>
        </a:prstGeom>
        <a:solidFill>
          <a:schemeClr val="accent1">
            <a:lumMod val="20000"/>
            <a:lumOff val="80000"/>
          </a:schemeClr>
        </a:solidFill>
        <a:ln>
          <a:noFill/>
        </a:ln>
        <a:effectLst>
          <a:outerShdw blurRad="50800" dist="38100" dir="5400000" sy="96000" rotWithShape="0">
            <a:srgbClr val="000000">
              <a:alpha val="54000"/>
            </a:srgbClr>
          </a:outerShdw>
        </a:effectLst>
      </dsp:spPr>
      <dsp:style>
        <a:lnRef idx="0">
          <a:scrgbClr r="0" g="0" b="0"/>
        </a:lnRef>
        <a:fillRef idx="1">
          <a:scrgbClr r="0" g="0" b="0"/>
        </a:fillRef>
        <a:effectRef idx="2">
          <a:scrgbClr r="0" g="0" b="0"/>
        </a:effectRef>
        <a:fontRef idx="minor"/>
      </dsp:style>
    </dsp:sp>
    <dsp:sp modelId="{0358A0CE-7924-4B93-8555-68AD927958AA}">
      <dsp:nvSpPr>
        <dsp:cNvPr id="0" name=""/>
        <dsp:cNvSpPr/>
      </dsp:nvSpPr>
      <dsp:spPr>
        <a:xfrm>
          <a:off x="261231" y="4593593"/>
          <a:ext cx="475430" cy="4749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sp>
    <dsp:sp modelId="{8FE83559-E00C-49A9-B00A-D391D2AEDDDC}">
      <dsp:nvSpPr>
        <dsp:cNvPr id="0" name=""/>
        <dsp:cNvSpPr/>
      </dsp:nvSpPr>
      <dsp:spPr>
        <a:xfrm>
          <a:off x="997893" y="4399289"/>
          <a:ext cx="5298638" cy="890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251" tIns="94251" rIns="94251" bIns="94251" numCol="1" spcCol="1270" anchor="ctr" anchorCtr="0">
          <a:noAutofit/>
        </a:bodyPr>
        <a:lstStyle/>
        <a:p>
          <a:pPr marL="0" lvl="0" indent="0" algn="l" defTabSz="622300">
            <a:lnSpc>
              <a:spcPct val="100000"/>
            </a:lnSpc>
            <a:spcBef>
              <a:spcPct val="0"/>
            </a:spcBef>
            <a:spcAft>
              <a:spcPct val="35000"/>
            </a:spcAft>
            <a:buNone/>
          </a:pPr>
          <a:r>
            <a:rPr lang="en-US" sz="1400" b="1" kern="1200" dirty="0">
              <a:solidFill>
                <a:schemeClr val="bg1">
                  <a:lumMod val="95000"/>
                  <a:lumOff val="5000"/>
                </a:schemeClr>
              </a:solidFill>
            </a:rPr>
            <a:t>MARKETING CAMPAIGNS</a:t>
          </a:r>
          <a:r>
            <a:rPr lang="en-US" sz="1400" kern="1200" dirty="0">
              <a:solidFill>
                <a:schemeClr val="bg1">
                  <a:lumMod val="95000"/>
                  <a:lumOff val="5000"/>
                </a:schemeClr>
              </a:solidFill>
            </a:rPr>
            <a:t>: Plan targeted advertising during specific time and weather conditions where the coupons are most redeemed </a:t>
          </a:r>
          <a:r>
            <a:rPr lang="en-US" sz="1400" kern="1200" dirty="0"/>
            <a:t>.</a:t>
          </a:r>
        </a:p>
      </dsp:txBody>
      <dsp:txXfrm>
        <a:off x="997893" y="4399289"/>
        <a:ext cx="5298638" cy="8905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7F1395-AF60-4498-A007-52C450621E76}">
      <dsp:nvSpPr>
        <dsp:cNvPr id="0" name=""/>
        <dsp:cNvSpPr/>
      </dsp:nvSpPr>
      <dsp:spPr>
        <a:xfrm>
          <a:off x="0" y="1004174"/>
          <a:ext cx="5924550" cy="1216800"/>
        </a:xfrm>
        <a:prstGeom prst="roundRect">
          <a:avLst/>
        </a:prstGeom>
        <a:solidFill>
          <a:schemeClr val="accent1">
            <a:lumMod val="20000"/>
            <a:lumOff val="80000"/>
          </a:schemeClr>
        </a:soli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bg1">
                  <a:lumMod val="95000"/>
                  <a:lumOff val="5000"/>
                </a:schemeClr>
              </a:solidFill>
            </a:rPr>
            <a:t>REWARDS: </a:t>
          </a:r>
          <a:r>
            <a:rPr lang="en-US" sz="1600" kern="1200" dirty="0">
              <a:solidFill>
                <a:schemeClr val="bg1">
                  <a:lumMod val="95000"/>
                  <a:lumOff val="5000"/>
                </a:schemeClr>
              </a:solidFill>
            </a:rPr>
            <a:t>Filter users who mostly use coupons and provide them with more rewards and discounts.</a:t>
          </a:r>
        </a:p>
      </dsp:txBody>
      <dsp:txXfrm>
        <a:off x="59399" y="1063573"/>
        <a:ext cx="5805752" cy="1098002"/>
      </dsp:txXfrm>
    </dsp:sp>
    <dsp:sp modelId="{ABD3BEA0-F628-441B-BAB1-0B43989387A4}">
      <dsp:nvSpPr>
        <dsp:cNvPr id="0" name=""/>
        <dsp:cNvSpPr/>
      </dsp:nvSpPr>
      <dsp:spPr>
        <a:xfrm>
          <a:off x="0" y="2408175"/>
          <a:ext cx="5924550" cy="1216800"/>
        </a:xfrm>
        <a:prstGeom prst="roundRect">
          <a:avLst/>
        </a:prstGeom>
        <a:solidFill>
          <a:schemeClr val="accent1">
            <a:lumMod val="20000"/>
            <a:lumOff val="80000"/>
          </a:schemeClr>
        </a:soli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bg1">
                  <a:lumMod val="95000"/>
                  <a:lumOff val="5000"/>
                </a:schemeClr>
              </a:solidFill>
            </a:rPr>
            <a:t>MULTI CHANNEL INTEGRATION: </a:t>
          </a:r>
          <a:r>
            <a:rPr lang="en-US" sz="1600" kern="1200" dirty="0">
              <a:solidFill>
                <a:schemeClr val="bg1">
                  <a:lumMod val="95000"/>
                  <a:lumOff val="5000"/>
                </a:schemeClr>
              </a:solidFill>
            </a:rPr>
            <a:t>Also integrate with social media platforms, Maps to provide a best experience with ease.</a:t>
          </a:r>
        </a:p>
      </dsp:txBody>
      <dsp:txXfrm>
        <a:off x="59399" y="2467574"/>
        <a:ext cx="5805752" cy="10980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789BBA-7216-49F9-B324-69676BD7C076}">
      <dsp:nvSpPr>
        <dsp:cNvPr id="0" name=""/>
        <dsp:cNvSpPr/>
      </dsp:nvSpPr>
      <dsp:spPr>
        <a:xfrm>
          <a:off x="9099" y="564965"/>
          <a:ext cx="5439723" cy="2175889"/>
        </a:xfrm>
        <a:prstGeom prst="chevron">
          <a:avLst/>
        </a:prstGeom>
        <a:solidFill>
          <a:schemeClr val="accent1">
            <a:lumMod val="20000"/>
            <a:lumOff val="8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lumMod val="95000"/>
                  <a:lumOff val="5000"/>
                </a:schemeClr>
              </a:solidFill>
            </a:rPr>
            <a:t>HOW OUR PROJECT IS DIFFERENT FROM OTHER EXISTING RECOMMENDATION SYSTEMS?</a:t>
          </a:r>
          <a:r>
            <a:rPr lang="en-US" sz="1400" kern="1200" dirty="0">
              <a:solidFill>
                <a:schemeClr val="bg1">
                  <a:lumMod val="95000"/>
                  <a:lumOff val="5000"/>
                </a:schemeClr>
              </a:solidFill>
            </a:rPr>
            <a:t> </a:t>
          </a:r>
        </a:p>
      </dsp:txBody>
      <dsp:txXfrm>
        <a:off x="1097044" y="564965"/>
        <a:ext cx="3263834" cy="2175889"/>
      </dsp:txXfrm>
    </dsp:sp>
    <dsp:sp modelId="{1AB7F7E8-42D1-4FEA-887C-E9FA490DBF49}">
      <dsp:nvSpPr>
        <dsp:cNvPr id="0" name=""/>
        <dsp:cNvSpPr/>
      </dsp:nvSpPr>
      <dsp:spPr>
        <a:xfrm>
          <a:off x="4904851" y="564965"/>
          <a:ext cx="5439723" cy="2175889"/>
        </a:xfrm>
        <a:prstGeom prst="chevron">
          <a:avLst/>
        </a:prstGeom>
        <a:solidFill>
          <a:schemeClr val="accent1">
            <a:lumMod val="60000"/>
            <a:lum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lumMod val="95000"/>
                  <a:lumOff val="5000"/>
                </a:schemeClr>
              </a:solidFill>
            </a:rPr>
            <a:t>We can accurately predict coupon redemption for an individual. Unlike generic models that concentrate on past  history only, we can also provide personalized services to each customer based on his/her driving conditions and economic status. Our model is scalable and flexible that can work very well with huge datasets and growing market conditions. </a:t>
          </a:r>
        </a:p>
      </dsp:txBody>
      <dsp:txXfrm>
        <a:off x="5992796" y="564965"/>
        <a:ext cx="3263834" cy="2175889"/>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95837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242905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3076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945857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47668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17584056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03290783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61599622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2887451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5487696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83796583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9449183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421825432"/>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202574909"/>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3027656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291064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408247464"/>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8011475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9600819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044153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14536067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28710139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775465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37312462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a:t>
            </a:fld>
            <a:endParaRPr lang="en-US" dirty="0"/>
          </a:p>
        </p:txBody>
      </p:sp>
      <p:sp>
        <p:nvSpPr>
          <p:cNvPr id="6" name="Freeform: Shape 5">
            <a:extLst>
              <a:ext uri="{FF2B5EF4-FFF2-40B4-BE49-F238E27FC236}">
                <a16:creationId xmlns:a16="http://schemas.microsoft.com/office/drawing/2014/main" id="{3C0A3B27-7663-6C6E-128D-EB5FE0CBEAFE}"/>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D47FC69D-3DE9-57E7-4F54-33521322C17C}"/>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30789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pPr/>
              <a:t>‹#›</a:t>
            </a:fld>
            <a:endParaRPr lang="en-US" dirty="0"/>
          </a:p>
        </p:txBody>
      </p:sp>
      <p:sp>
        <p:nvSpPr>
          <p:cNvPr id="5" name="Freeform: Shape 4">
            <a:extLst>
              <a:ext uri="{FF2B5EF4-FFF2-40B4-BE49-F238E27FC236}">
                <a16:creationId xmlns:a16="http://schemas.microsoft.com/office/drawing/2014/main" id="{CBE48131-A6FB-796C-28D2-1977A6410027}"/>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5">
            <a:extLst>
              <a:ext uri="{FF2B5EF4-FFF2-40B4-BE49-F238E27FC236}">
                <a16:creationId xmlns:a16="http://schemas.microsoft.com/office/drawing/2014/main" id="{15580175-7FE3-16A2-DC33-E5784C8A1EA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48644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
        <p:nvSpPr>
          <p:cNvPr id="8" name="Freeform: Shape 7">
            <a:extLst>
              <a:ext uri="{FF2B5EF4-FFF2-40B4-BE49-F238E27FC236}">
                <a16:creationId xmlns:a16="http://schemas.microsoft.com/office/drawing/2014/main" id="{9C06CE6C-902E-EA2B-BD59-82EEAB7ECE82}"/>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404578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
        <p:nvSpPr>
          <p:cNvPr id="8" name="Freeform: Shape 7">
            <a:extLst>
              <a:ext uri="{FF2B5EF4-FFF2-40B4-BE49-F238E27FC236}">
                <a16:creationId xmlns:a16="http://schemas.microsoft.com/office/drawing/2014/main" id="{F1DD1D77-BBF3-4040-9795-977EBA54DB05}"/>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978048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8/28/2024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033918481"/>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7" r:id="rId22"/>
    <p:sldLayoutId id="2147483718" r:id="rId23"/>
    <p:sldLayoutId id="2147483651" r:id="rId24"/>
    <p:sldLayoutId id="2147483663" r:id="rId25"/>
    <p:sldLayoutId id="2147483680" r:id="rId26"/>
  </p:sldLayoutIdLst>
  <p:hf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45.jpeg"/><Relationship Id="rId7" Type="http://schemas.openxmlformats.org/officeDocument/2006/relationships/image" Target="../media/image63.sv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62.png"/><Relationship Id="rId11" Type="http://schemas.openxmlformats.org/officeDocument/2006/relationships/image" Target="../media/image67.svg"/><Relationship Id="rId5" Type="http://schemas.openxmlformats.org/officeDocument/2006/relationships/image" Target="../media/image61.sv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sv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svg"/><Relationship Id="rId2" Type="http://schemas.openxmlformats.org/officeDocument/2006/relationships/image" Target="../media/image79.jpeg"/><Relationship Id="rId1" Type="http://schemas.openxmlformats.org/officeDocument/2006/relationships/slideLayout" Target="../slideLayouts/slideLayout2.xml"/><Relationship Id="rId6" Type="http://schemas.openxmlformats.org/officeDocument/2006/relationships/image" Target="../media/image83.sv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 Id="rId14" Type="http://schemas.openxmlformats.org/officeDocument/2006/relationships/image" Target="../media/image91.svg"/></Relationships>
</file>

<file path=ppt/slides/_rels/slide1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93.emf"/></Relationships>
</file>

<file path=ppt/slides/_rels/slide14.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23.xml"/><Relationship Id="rId4" Type="http://schemas.openxmlformats.org/officeDocument/2006/relationships/image" Target="../media/image96.emf"/></Relationships>
</file>

<file path=ppt/slides/_rels/slide1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2.xml"/><Relationship Id="rId4" Type="http://schemas.openxmlformats.org/officeDocument/2006/relationships/image" Target="../media/image103.emf"/></Relationships>
</file>

<file path=ppt/slides/_rels/slide19.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emf"/><Relationship Id="rId1" Type="http://schemas.openxmlformats.org/officeDocument/2006/relationships/slideLayout" Target="../slideLayouts/slideLayout4.xml"/><Relationship Id="rId5" Type="http://schemas.openxmlformats.org/officeDocument/2006/relationships/image" Target="../media/image111.svg"/><Relationship Id="rId4" Type="http://schemas.openxmlformats.org/officeDocument/2006/relationships/image" Target="../media/image110.png"/></Relationships>
</file>

<file path=ppt/slides/_rels/slide23.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emf"/><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116.svg"/></Relationships>
</file>

<file path=ppt/slides/_rels/slide25.xml.rels><?xml version="1.0" encoding="UTF-8" standalone="yes"?>
<Relationships xmlns="http://schemas.openxmlformats.org/package/2006/relationships"><Relationship Id="rId3" Type="http://schemas.openxmlformats.org/officeDocument/2006/relationships/image" Target="../media/image118.emf"/><Relationship Id="rId7" Type="http://schemas.openxmlformats.org/officeDocument/2006/relationships/image" Target="../media/image122.svg"/><Relationship Id="rId2" Type="http://schemas.openxmlformats.org/officeDocument/2006/relationships/image" Target="../media/image117.emf"/><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svg"/><Relationship Id="rId4" Type="http://schemas.openxmlformats.org/officeDocument/2006/relationships/image" Target="../media/image119.png"/></Relationships>
</file>

<file path=ppt/slides/_rels/slide26.xml.rels><?xml version="1.0" encoding="UTF-8" standalone="yes"?>
<Relationships xmlns="http://schemas.openxmlformats.org/package/2006/relationships"><Relationship Id="rId3" Type="http://schemas.openxmlformats.org/officeDocument/2006/relationships/image" Target="../media/image122.svg"/><Relationship Id="rId7" Type="http://schemas.openxmlformats.org/officeDocument/2006/relationships/image" Target="../media/image124.emf"/><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3.emf"/><Relationship Id="rId5" Type="http://schemas.openxmlformats.org/officeDocument/2006/relationships/image" Target="../media/image63.sv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1.png"/><Relationship Id="rId7" Type="http://schemas.openxmlformats.org/officeDocument/2006/relationships/image" Target="../media/image127.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6.emf"/><Relationship Id="rId5" Type="http://schemas.openxmlformats.org/officeDocument/2006/relationships/image" Target="../media/image125.emf"/><Relationship Id="rId4" Type="http://schemas.openxmlformats.org/officeDocument/2006/relationships/image" Target="../media/image122.svg"/><Relationship Id="rId9" Type="http://schemas.openxmlformats.org/officeDocument/2006/relationships/image" Target="../media/image129.svg"/></Relationships>
</file>

<file path=ppt/slides/_rels/slide28.xml.rels><?xml version="1.0" encoding="UTF-8" standalone="yes"?>
<Relationships xmlns="http://schemas.openxmlformats.org/package/2006/relationships"><Relationship Id="rId3" Type="http://schemas.openxmlformats.org/officeDocument/2006/relationships/image" Target="../media/image131.svg"/><Relationship Id="rId7" Type="http://schemas.openxmlformats.org/officeDocument/2006/relationships/image" Target="../media/image135.svg"/><Relationship Id="rId2"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134.png"/><Relationship Id="rId5" Type="http://schemas.openxmlformats.org/officeDocument/2006/relationships/image" Target="../media/image133.svg"/><Relationship Id="rId4" Type="http://schemas.openxmlformats.org/officeDocument/2006/relationships/image" Target="../media/image132.png"/></Relationships>
</file>

<file path=ppt/slides/_rels/slide2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image" Target="../media/image13.png"/><Relationship Id="rId7" Type="http://schemas.openxmlformats.org/officeDocument/2006/relationships/diagramColors" Target="../diagrams/colors2.xml"/><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notesSlide" Target="../notesSlides/notesSlide3.xml"/><Relationship Id="rId16" Type="http://schemas.openxmlformats.org/officeDocument/2006/relationships/image" Target="../media/image21.svg"/><Relationship Id="rId20" Type="http://schemas.openxmlformats.org/officeDocument/2006/relationships/image" Target="../media/image25.svg"/><Relationship Id="rId1" Type="http://schemas.openxmlformats.org/officeDocument/2006/relationships/slideLayout" Target="../slideLayouts/slideLayout9.xml"/><Relationship Id="rId6" Type="http://schemas.openxmlformats.org/officeDocument/2006/relationships/diagramQuickStyle" Target="../diagrams/quickStyle2.xml"/><Relationship Id="rId11" Type="http://schemas.openxmlformats.org/officeDocument/2006/relationships/image" Target="../media/image16.png"/><Relationship Id="rId5" Type="http://schemas.openxmlformats.org/officeDocument/2006/relationships/diagramLayout" Target="../diagrams/layout2.xml"/><Relationship Id="rId15" Type="http://schemas.openxmlformats.org/officeDocument/2006/relationships/image" Target="../media/image20.png"/><Relationship Id="rId10" Type="http://schemas.openxmlformats.org/officeDocument/2006/relationships/image" Target="../media/image15.svg"/><Relationship Id="rId19" Type="http://schemas.openxmlformats.org/officeDocument/2006/relationships/image" Target="../media/image24.png"/><Relationship Id="rId4" Type="http://schemas.openxmlformats.org/officeDocument/2006/relationships/diagramData" Target="../diagrams/data2.xml"/><Relationship Id="rId9" Type="http://schemas.openxmlformats.org/officeDocument/2006/relationships/image" Target="../media/image14.png"/><Relationship Id="rId14" Type="http://schemas.openxmlformats.org/officeDocument/2006/relationships/image" Target="../media/image19.svg"/></Relationships>
</file>

<file path=ppt/slides/_rels/slide3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3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0.x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54.png"/></Relationships>
</file>

<file path=ppt/slides/_rels/slide42.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0.emf"/><Relationship Id="rId2" Type="http://schemas.openxmlformats.org/officeDocument/2006/relationships/image" Target="../media/image159.emf"/><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image" Target="../media/image161.emf"/><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eg"/><Relationship Id="rId7" Type="http://schemas.openxmlformats.org/officeDocument/2006/relationships/image" Target="../media/image36.sv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8.svg"/></Relationships>
</file>

<file path=ppt/slides/_rels/slide50.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3" Type="http://schemas.openxmlformats.org/officeDocument/2006/relationships/image" Target="../media/image45.jpeg"/><Relationship Id="rId7" Type="http://schemas.openxmlformats.org/officeDocument/2006/relationships/image" Target="../media/image49.svg"/><Relationship Id="rId12" Type="http://schemas.openxmlformats.org/officeDocument/2006/relationships/image" Target="../media/image54.png"/><Relationship Id="rId17" Type="http://schemas.openxmlformats.org/officeDocument/2006/relationships/image" Target="../media/image59.svg"/><Relationship Id="rId2" Type="http://schemas.openxmlformats.org/officeDocument/2006/relationships/notesSlide" Target="../notesSlides/notesSlide6.xml"/><Relationship Id="rId16" Type="http://schemas.openxmlformats.org/officeDocument/2006/relationships/image" Target="../media/image58.png"/><Relationship Id="rId1" Type="http://schemas.openxmlformats.org/officeDocument/2006/relationships/slideLayout" Target="../slideLayouts/slideLayout21.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5" Type="http://schemas.openxmlformats.org/officeDocument/2006/relationships/image" Target="../media/image57.sv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A635A981-A138-D6B1-5D07-CE802E8EB88F}"/>
              </a:ext>
            </a:extLst>
          </p:cNvPr>
          <p:cNvPicPr>
            <a:picLocks noGrp="1" noChangeAspect="1" noChangeArrowheads="1"/>
          </p:cNvPicPr>
          <p:nvPr>
            <p:ph sz="half" idx="1"/>
          </p:nvPr>
        </p:nvPicPr>
        <p:blipFill rotWithShape="1">
          <a:blip r:embed="rId3">
            <a:alphaModFix amt="20000"/>
            <a:grayscl/>
            <a:extLst>
              <a:ext uri="{28A0092B-C50C-407E-A947-70E740481C1C}">
                <a14:useLocalDpi xmlns:a14="http://schemas.microsoft.com/office/drawing/2010/main" val="0"/>
              </a:ext>
            </a:extLst>
          </a:blip>
          <a:srcRect t="8334" b="7421"/>
          <a:stretch/>
        </p:blipFill>
        <p:spPr bwMode="auto">
          <a:xfrm>
            <a:off x="20" y="2030"/>
            <a:ext cx="12191980" cy="6855970"/>
          </a:xfrm>
          <a:prstGeom prst="rect">
            <a:avLst/>
          </a:prstGeom>
          <a:noFill/>
          <a:extLst>
            <a:ext uri="{909E8E84-426E-40DD-AFC4-6F175D3DCCD1}">
              <a14:hiddenFill xmlns:a14="http://schemas.microsoft.com/office/drawing/2010/main">
                <a:solidFill>
                  <a:srgbClr val="FFFFFF"/>
                </a:solidFill>
              </a14:hiddenFill>
            </a:ext>
          </a:extLst>
        </p:spPr>
      </p:pic>
      <p:sp>
        <p:nvSpPr>
          <p:cNvPr id="1060" name="Rectangle 1059">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4207FF65-A536-F639-8591-ED024C223308}"/>
              </a:ext>
            </a:extLst>
          </p:cNvPr>
          <p:cNvSpPr>
            <a:spLocks noGrp="1"/>
          </p:cNvSpPr>
          <p:nvPr>
            <p:ph type="title"/>
          </p:nvPr>
        </p:nvSpPr>
        <p:spPr>
          <a:xfrm>
            <a:off x="913795" y="254000"/>
            <a:ext cx="10353761" cy="1625600"/>
          </a:xfrm>
        </p:spPr>
        <p:txBody>
          <a:bodyPr vert="horz" lIns="91440" tIns="45720" rIns="91440" bIns="45720" rtlCol="0" anchor="ctr" anchorCtr="0">
            <a:normAutofit/>
          </a:bodyPr>
          <a:lstStyle/>
          <a:p>
            <a:pPr algn="ctr">
              <a:lnSpc>
                <a:spcPct val="90000"/>
              </a:lnSpc>
            </a:pPr>
            <a:r>
              <a:rPr lang="en-US" sz="4000" i="1" baseline="0" dirty="0">
                <a:solidFill>
                  <a:schemeClr val="bg1"/>
                </a:solidFill>
              </a:rPr>
              <a:t>IN VEHICLE COUPON RECOMMENDATION</a:t>
            </a:r>
          </a:p>
        </p:txBody>
      </p:sp>
      <p:sp>
        <p:nvSpPr>
          <p:cNvPr id="3" name="TextBox 2">
            <a:extLst>
              <a:ext uri="{FF2B5EF4-FFF2-40B4-BE49-F238E27FC236}">
                <a16:creationId xmlns:a16="http://schemas.microsoft.com/office/drawing/2014/main" id="{1F6A2EDA-9861-7DB6-B721-1837AFD82596}"/>
              </a:ext>
            </a:extLst>
          </p:cNvPr>
          <p:cNvSpPr txBox="1"/>
          <p:nvPr/>
        </p:nvSpPr>
        <p:spPr>
          <a:xfrm>
            <a:off x="6675119" y="4464878"/>
            <a:ext cx="4592437" cy="719305"/>
          </a:xfrm>
          <a:prstGeom prst="rect">
            <a:avLst/>
          </a:prstGeom>
        </p:spPr>
        <p:txBody>
          <a:bodyPr vert="horz" lIns="91440" tIns="45720" rIns="91440" bIns="45720" rtlCol="0" anchorCtr="0">
            <a:noAutofit/>
          </a:bodyPr>
          <a:lstStyle/>
          <a:p>
            <a:pPr indent="-228600" defTabSz="914400">
              <a:lnSpc>
                <a:spcPct val="120000"/>
              </a:lnSpc>
              <a:spcAft>
                <a:spcPts val="1200"/>
              </a:spcAft>
              <a:buFont typeface="Arial" panose="020B0604020202020204" pitchFamily="34" charset="0"/>
              <a:buChar char="•"/>
            </a:pPr>
            <a:r>
              <a:rPr lang="en-US" sz="2400" dirty="0">
                <a:solidFill>
                  <a:schemeClr val="bg1"/>
                </a:solidFill>
                <a:effectLst>
                  <a:outerShdw blurRad="50800" dist="38100" dir="2700000" algn="tl" rotWithShape="0">
                    <a:srgbClr val="000000">
                      <a:alpha val="48000"/>
                    </a:srgbClr>
                  </a:outerShdw>
                </a:effectLst>
              </a:rPr>
              <a:t>Sowmya k</a:t>
            </a:r>
          </a:p>
        </p:txBody>
      </p:sp>
      <p:sp>
        <p:nvSpPr>
          <p:cNvPr id="1040" name="Slide Number Placeholder 4">
            <a:extLst>
              <a:ext uri="{FF2B5EF4-FFF2-40B4-BE49-F238E27FC236}">
                <a16:creationId xmlns:a16="http://schemas.microsoft.com/office/drawing/2014/main" id="{C55ADCA3-569B-6B5B-9F8F-D5503A1939EE}"/>
              </a:ext>
            </a:extLst>
          </p:cNvPr>
          <p:cNvSpPr>
            <a:spLocks noGrp="1"/>
          </p:cNvSpPr>
          <p:nvPr>
            <p:ph type="sldNum" sz="quarter" idx="10"/>
          </p:nvPr>
        </p:nvSpPr>
        <p:spPr>
          <a:xfrm>
            <a:off x="10514011" y="5883275"/>
            <a:ext cx="753545" cy="365125"/>
          </a:xfrm>
        </p:spPr>
        <p:txBody>
          <a:bodyPr vert="horz" lIns="91440" tIns="45720" rIns="91440" bIns="45720" rtlCol="0" anchor="ctr">
            <a:normAutofit/>
          </a:bodyPr>
          <a:lstStyle/>
          <a:p>
            <a:pPr defTabSz="914400">
              <a:spcAft>
                <a:spcPts val="600"/>
              </a:spcAft>
            </a:pPr>
            <a:fld id="{48F63A3B-78C7-47BE-AE5E-E10140E04643}" type="slidenum">
              <a:rPr lang="en-US" sz="1000" smtClean="0">
                <a:latin typeface="+mn-lt"/>
              </a:rPr>
              <a:pPr defTabSz="914400">
                <a:spcAft>
                  <a:spcPts val="600"/>
                </a:spcAft>
              </a:pPr>
              <a:t>1</a:t>
            </a:fld>
            <a:endParaRPr lang="en-US" sz="1000" dirty="0">
              <a:latin typeface="+mn-lt"/>
            </a:endParaRPr>
          </a:p>
        </p:txBody>
      </p:sp>
      <p:sp>
        <p:nvSpPr>
          <p:cNvPr id="10" name="Slide Number Placeholder 4" hidden="1">
            <a:extLst>
              <a:ext uri="{FF2B5EF4-FFF2-40B4-BE49-F238E27FC236}">
                <a16:creationId xmlns:a16="http://schemas.microsoft.com/office/drawing/2014/main" id="{A9AEC1A9-A3A5-C20D-A9D3-8E47DE461CF7}"/>
              </a:ext>
            </a:extLst>
          </p:cNvPr>
          <p:cNvSpPr>
            <a:spLocks noGrp="1"/>
          </p:cNvSpPr>
          <p:nvPr>
            <p:ph type="sldNum" sz="quarter" idx="4294967295"/>
          </p:nvPr>
        </p:nvSpPr>
        <p:spPr>
          <a:xfrm>
            <a:off x="11204575" y="457200"/>
            <a:ext cx="987425" cy="471488"/>
          </a:xfrm>
        </p:spPr>
        <p:txBody>
          <a:bodyPr/>
          <a:lstStyle/>
          <a:p>
            <a:pPr>
              <a:spcAft>
                <a:spcPts val="600"/>
              </a:spcAft>
            </a:pPr>
            <a:fld id="{48F63A3B-78C7-47BE-AE5E-E10140E04643}" type="slidenum">
              <a:rPr lang="en-US" smtClean="0"/>
              <a:pPr>
                <a:spcAft>
                  <a:spcPts val="600"/>
                </a:spcAft>
              </a:pPr>
              <a:t>1</a:t>
            </a:fld>
            <a:endParaRPr lang="en-US"/>
          </a:p>
        </p:txBody>
      </p:sp>
      <p:sp>
        <p:nvSpPr>
          <p:cNvPr id="1033" name="Slide Number Placeholder 4" hidden="1">
            <a:extLst>
              <a:ext uri="{FF2B5EF4-FFF2-40B4-BE49-F238E27FC236}">
                <a16:creationId xmlns:a16="http://schemas.microsoft.com/office/drawing/2014/main" id="{8CD6A38F-C0AB-B8B1-5E68-03D7E7DED462}"/>
              </a:ext>
            </a:extLst>
          </p:cNvPr>
          <p:cNvSpPr>
            <a:spLocks noGrp="1"/>
          </p:cNvSpPr>
          <p:nvPr>
            <p:ph type="sldNum" sz="quarter" idx="4294967295"/>
          </p:nvPr>
        </p:nvSpPr>
        <p:spPr>
          <a:xfrm>
            <a:off x="11204575" y="457200"/>
            <a:ext cx="987425" cy="471488"/>
          </a:xfrm>
        </p:spPr>
        <p:txBody>
          <a:bodyPr vert="horz" lIns="91440" tIns="45720" rIns="0" bIns="45720" rtlCol="0" anchor="ctr">
            <a:normAutofit/>
          </a:bodyPr>
          <a:lstStyle/>
          <a:p>
            <a:pPr>
              <a:spcAft>
                <a:spcPts val="600"/>
              </a:spcAft>
            </a:pPr>
            <a:fld id="{48F63A3B-78C7-47BE-AE5E-E10140E04643}" type="slidenum">
              <a:rPr lang="en-US" smtClean="0"/>
              <a:pPr>
                <a:spcAft>
                  <a:spcPts val="600"/>
                </a:spcAft>
              </a:pPr>
              <a:t>1</a:t>
            </a:fld>
            <a:endParaRPr lang="en-US"/>
          </a:p>
        </p:txBody>
      </p:sp>
    </p:spTree>
    <p:extLst>
      <p:ext uri="{BB962C8B-B14F-4D97-AF65-F5344CB8AC3E}">
        <p14:creationId xmlns:p14="http://schemas.microsoft.com/office/powerpoint/2010/main" val="22024376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6D1FBF3-FE98-50E5-58E5-3B9F3A8F2438}"/>
              </a:ext>
            </a:extLst>
          </p:cNvPr>
          <p:cNvSpPr/>
          <p:nvPr/>
        </p:nvSpPr>
        <p:spPr>
          <a:xfrm>
            <a:off x="833120" y="924560"/>
            <a:ext cx="9829554" cy="5537200"/>
          </a:xfrm>
          <a:prstGeom prst="rect">
            <a:avLst/>
          </a:prstGeom>
          <a:solidFill>
            <a:schemeClr val="bg1">
              <a:alpha val="17000"/>
            </a:schemeClr>
          </a:solidFill>
          <a:ln>
            <a:solidFill>
              <a:schemeClr val="accent1">
                <a:shade val="15000"/>
                <a:alpha val="98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Financial graphs on a dark display">
            <a:extLst>
              <a:ext uri="{FF2B5EF4-FFF2-40B4-BE49-F238E27FC236}">
                <a16:creationId xmlns:a16="http://schemas.microsoft.com/office/drawing/2014/main" id="{26CC60CF-7003-13DD-5BD2-CFC5C855CAA3}"/>
              </a:ext>
            </a:extLst>
          </p:cNvPr>
          <p:cNvPicPr>
            <a:picLocks noChangeAspect="1"/>
          </p:cNvPicPr>
          <p:nvPr/>
        </p:nvPicPr>
        <p:blipFill rotWithShape="1">
          <a:blip r:embed="rId3">
            <a:alphaModFix amt="20000"/>
            <a:grayscl/>
          </a:blip>
          <a:srcRect t="5013" b="5013"/>
          <a:stretch/>
        </p:blipFill>
        <p:spPr>
          <a:xfrm>
            <a:off x="20" y="2030"/>
            <a:ext cx="12191980" cy="6855970"/>
          </a:xfrm>
          <a:prstGeom prst="rect">
            <a:avLst/>
          </a:prstGeom>
          <a:solidFill>
            <a:schemeClr val="accent4">
              <a:lumMod val="40000"/>
              <a:lumOff val="60000"/>
            </a:schemeClr>
          </a:solidFill>
        </p:spPr>
      </p:pic>
      <p:sp>
        <p:nvSpPr>
          <p:cNvPr id="33" name="Rectangle 32">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913795" y="111761"/>
            <a:ext cx="10353761" cy="497839"/>
          </a:xfrm>
        </p:spPr>
        <p:txBody>
          <a:bodyPr vert="horz" lIns="91440" tIns="45720" rIns="91440" bIns="45720" rtlCol="0" anchor="ctr">
            <a:normAutofit fontScale="90000"/>
          </a:bodyPr>
          <a:lstStyle/>
          <a:p>
            <a:pPr algn="ctr">
              <a:lnSpc>
                <a:spcPct val="90000"/>
              </a:lnSpc>
            </a:pPr>
            <a:r>
              <a:rPr lang="en-US" sz="3400" dirty="0">
                <a:solidFill>
                  <a:schemeClr val="bg1"/>
                </a:solidFill>
              </a:rPr>
              <a:t>DATASET &amp; VARIABLES</a:t>
            </a:r>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467245" y="767780"/>
            <a:ext cx="11339199" cy="5693980"/>
          </a:xfrm>
          <a:solidFill>
            <a:schemeClr val="accent1">
              <a:lumMod val="40000"/>
              <a:lumOff val="60000"/>
            </a:schemeClr>
          </a:solidFill>
        </p:spPr>
        <p:txBody>
          <a:bodyPr vert="horz" lIns="91440" tIns="45720" rIns="91440" bIns="45720" rtlCol="0">
            <a:noAutofit/>
          </a:bodyPr>
          <a:lstStyle/>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latin typeface="Bahnschrift SemiBold" panose="020B0502040204020203" pitchFamily="34" charset="0"/>
              </a:rPr>
              <a:t>Car If it is car or another vehicle</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latin typeface="Bahnschrift SemiBold" panose="020B0502040204020203" pitchFamily="34" charset="0"/>
              </a:rPr>
              <a:t>Bar Frequency of visiting bars per month</a:t>
            </a:r>
          </a:p>
          <a:p>
            <a:pPr indent="-228600">
              <a:lnSpc>
                <a:spcPct val="110000"/>
              </a:lnSpc>
              <a:spcAft>
                <a:spcPts val="600"/>
              </a:spcAft>
              <a:buFont typeface="Arial" panose="020B0604020202020204" pitchFamily="34" charset="0"/>
              <a:buChar char="•"/>
            </a:pPr>
            <a:r>
              <a:rPr lang="en-US" sz="1800" b="0" i="0" u="none" strike="noStrike" baseline="0" dirty="0" err="1">
                <a:solidFill>
                  <a:schemeClr val="bg1"/>
                </a:solidFill>
                <a:latin typeface="Bahnschrift SemiBold" panose="020B0502040204020203" pitchFamily="34" charset="0"/>
              </a:rPr>
              <a:t>CoffeeHouse</a:t>
            </a:r>
            <a:r>
              <a:rPr lang="en-US" sz="1800" b="0" i="0" u="none" strike="noStrike" baseline="0" dirty="0">
                <a:solidFill>
                  <a:schemeClr val="bg1"/>
                </a:solidFill>
                <a:latin typeface="Bahnschrift SemiBold" panose="020B0502040204020203" pitchFamily="34" charset="0"/>
              </a:rPr>
              <a:t> Frequency of visiting coffeeshops per month</a:t>
            </a:r>
          </a:p>
          <a:p>
            <a:pPr indent="-228600">
              <a:lnSpc>
                <a:spcPct val="110000"/>
              </a:lnSpc>
              <a:spcAft>
                <a:spcPts val="600"/>
              </a:spcAft>
              <a:buFont typeface="Arial" panose="020B0604020202020204" pitchFamily="34" charset="0"/>
              <a:buChar char="•"/>
            </a:pPr>
            <a:r>
              <a:rPr lang="en-US" sz="1800" b="0" i="0" u="none" strike="noStrike" baseline="0" dirty="0" err="1">
                <a:solidFill>
                  <a:schemeClr val="bg1"/>
                </a:solidFill>
                <a:latin typeface="Bahnschrift SemiBold" panose="020B0502040204020203" pitchFamily="34" charset="0"/>
              </a:rPr>
              <a:t>CarryAway</a:t>
            </a:r>
            <a:r>
              <a:rPr lang="en-US" sz="1800" b="0" i="0" u="none" strike="noStrike" baseline="0" dirty="0">
                <a:solidFill>
                  <a:schemeClr val="bg1"/>
                </a:solidFill>
                <a:latin typeface="Bahnschrift SemiBold" panose="020B0502040204020203" pitchFamily="34" charset="0"/>
              </a:rPr>
              <a:t> Frequency of getting takeaway per month</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latin typeface="Bahnschrift SemiBold" panose="020B0502040204020203" pitchFamily="34" charset="0"/>
              </a:rPr>
              <a:t>RestaurantLessThan20 Frequency of visiting restaurants with expense &lt;20$ per month</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latin typeface="Bahnschrift SemiBold" panose="020B0502040204020203" pitchFamily="34" charset="0"/>
              </a:rPr>
              <a:t>Restaurant20To50 Frequency of visiting restaurants with expense 20$-50$ per month</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latin typeface="Bahnschrift SemiBold" panose="020B0502040204020203" pitchFamily="34" charset="0"/>
              </a:rPr>
              <a:t>toCoupon_GEQ5min Is the driving distance for using the coupon is greater than 5 minutes</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latin typeface="Bahnschrift SemiBold" panose="020B0502040204020203" pitchFamily="34" charset="0"/>
              </a:rPr>
              <a:t>toCoupon_GEQ15min Is the driving distance for using the coupon is greater than 15 minutes </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latin typeface="Bahnschrift SemiBold" panose="020B0502040204020203" pitchFamily="34" charset="0"/>
              </a:rPr>
              <a:t>toCoupon_GEQ25min Is the driving distance for using the coupon is greater than 25 minutes</a:t>
            </a:r>
          </a:p>
          <a:p>
            <a:pPr indent="-228600">
              <a:lnSpc>
                <a:spcPct val="110000"/>
              </a:lnSpc>
              <a:spcAft>
                <a:spcPts val="600"/>
              </a:spcAft>
              <a:buFont typeface="Arial" panose="020B0604020202020204" pitchFamily="34" charset="0"/>
              <a:buChar char="•"/>
            </a:pPr>
            <a:r>
              <a:rPr lang="en-US" sz="1800" b="0" i="0" u="none" strike="noStrike" baseline="0" dirty="0" err="1">
                <a:solidFill>
                  <a:schemeClr val="bg1"/>
                </a:solidFill>
                <a:latin typeface="Bahnschrift SemiBold" panose="020B0502040204020203" pitchFamily="34" charset="0"/>
              </a:rPr>
              <a:t>direction_same</a:t>
            </a:r>
            <a:r>
              <a:rPr lang="en-US" sz="1800" b="0" i="0" u="none" strike="noStrike" baseline="0" dirty="0">
                <a:solidFill>
                  <a:schemeClr val="bg1"/>
                </a:solidFill>
                <a:latin typeface="Bahnschrift SemiBold" panose="020B0502040204020203" pitchFamily="34" charset="0"/>
              </a:rPr>
              <a:t> Is the restaurant/bar is in the same direction as the current direction of   destination</a:t>
            </a:r>
          </a:p>
          <a:p>
            <a:pPr indent="-228600">
              <a:lnSpc>
                <a:spcPct val="110000"/>
              </a:lnSpc>
              <a:spcAft>
                <a:spcPts val="600"/>
              </a:spcAft>
              <a:buFont typeface="Arial" panose="020B0604020202020204" pitchFamily="34" charset="0"/>
              <a:buChar char="•"/>
            </a:pPr>
            <a:r>
              <a:rPr lang="en-US" sz="1800" b="0" i="0" u="none" strike="noStrike" baseline="0" dirty="0" err="1">
                <a:solidFill>
                  <a:schemeClr val="bg1"/>
                </a:solidFill>
                <a:latin typeface="Bahnschrift SemiBold" panose="020B0502040204020203" pitchFamily="34" charset="0"/>
              </a:rPr>
              <a:t>direction_opp</a:t>
            </a:r>
            <a:r>
              <a:rPr lang="en-US" sz="1800" b="0" i="0" u="none" strike="noStrike" baseline="0" dirty="0">
                <a:solidFill>
                  <a:schemeClr val="bg1"/>
                </a:solidFill>
                <a:latin typeface="Bahnschrift SemiBold" panose="020B0502040204020203" pitchFamily="34" charset="0"/>
              </a:rPr>
              <a:t> Is the restaurant/bar is in the opposite direction as the current direction of</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latin typeface="Bahnschrift SemiBold" panose="020B0502040204020203" pitchFamily="34" charset="0"/>
              </a:rPr>
              <a:t>destination</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latin typeface="Bahnschrift SemiBold" panose="020B0502040204020203" pitchFamily="34" charset="0"/>
              </a:rPr>
              <a:t>Y If the coupon is accepted (1) or not (0)</a:t>
            </a:r>
            <a:endParaRPr lang="en-US" sz="1800" dirty="0">
              <a:solidFill>
                <a:schemeClr val="bg1"/>
              </a:solidFill>
              <a:latin typeface="Bahnschrift SemiBold" panose="020B0502040204020203" pitchFamily="34" charset="0"/>
            </a:endParaRPr>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514011" y="5883275"/>
            <a:ext cx="753545" cy="365125"/>
          </a:xfrm>
        </p:spPr>
        <p:txBody>
          <a:bodyPr vert="horz" lIns="91440" tIns="45720" rIns="91440" bIns="45720" rtlCol="0" anchor="ctr">
            <a:normAutofit/>
          </a:bodyPr>
          <a:lstStyle/>
          <a:p>
            <a:pPr defTabSz="914400">
              <a:spcAft>
                <a:spcPts val="600"/>
              </a:spcAft>
            </a:pPr>
            <a:fld id="{48F63A3B-78C7-47BE-AE5E-E10140E04643}" type="slidenum">
              <a:rPr lang="en-US" sz="1000">
                <a:latin typeface="+mn-lt"/>
              </a:rPr>
              <a:pPr defTabSz="914400">
                <a:spcAft>
                  <a:spcPts val="600"/>
                </a:spcAft>
              </a:pPr>
              <a:t>10</a:t>
            </a:fld>
            <a:endParaRPr lang="en-US" sz="1000">
              <a:latin typeface="+mn-lt"/>
            </a:endParaRPr>
          </a:p>
        </p:txBody>
      </p:sp>
      <p:pic>
        <p:nvPicPr>
          <p:cNvPr id="7" name="Graphic 6" descr="Wine outline">
            <a:extLst>
              <a:ext uri="{FF2B5EF4-FFF2-40B4-BE49-F238E27FC236}">
                <a16:creationId xmlns:a16="http://schemas.microsoft.com/office/drawing/2014/main" id="{3001BDAE-05FF-1C24-40EC-27948CCDB3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75379" y="1131828"/>
            <a:ext cx="914400" cy="914400"/>
          </a:xfrm>
          <a:prstGeom prst="rect">
            <a:avLst/>
          </a:prstGeom>
        </p:spPr>
      </p:pic>
      <p:pic>
        <p:nvPicPr>
          <p:cNvPr id="9" name="Graphic 8" descr="Coffee with solid fill">
            <a:extLst>
              <a:ext uri="{FF2B5EF4-FFF2-40B4-BE49-F238E27FC236}">
                <a16:creationId xmlns:a16="http://schemas.microsoft.com/office/drawing/2014/main" id="{C02C35EB-946B-E936-2AE0-D5D858FF9A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05475" y="1271017"/>
            <a:ext cx="914400" cy="914400"/>
          </a:xfrm>
          <a:prstGeom prst="rect">
            <a:avLst/>
          </a:prstGeom>
        </p:spPr>
      </p:pic>
      <p:pic>
        <p:nvPicPr>
          <p:cNvPr id="11" name="Graphic 10" descr="Grocery bag with solid fill">
            <a:extLst>
              <a:ext uri="{FF2B5EF4-FFF2-40B4-BE49-F238E27FC236}">
                <a16:creationId xmlns:a16="http://schemas.microsoft.com/office/drawing/2014/main" id="{B92B31D7-88BD-5DE0-45B5-A514140504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56811" y="2203008"/>
            <a:ext cx="914400" cy="914400"/>
          </a:xfrm>
          <a:prstGeom prst="rect">
            <a:avLst/>
          </a:prstGeom>
        </p:spPr>
      </p:pic>
      <p:pic>
        <p:nvPicPr>
          <p:cNvPr id="13" name="Graphic 12" descr="Lost with solid fill">
            <a:extLst>
              <a:ext uri="{FF2B5EF4-FFF2-40B4-BE49-F238E27FC236}">
                <a16:creationId xmlns:a16="http://schemas.microsoft.com/office/drawing/2014/main" id="{4EA7C3E1-B8BD-1BB7-D3B9-596F5D3DC8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13297" y="1170290"/>
            <a:ext cx="914400" cy="914400"/>
          </a:xfrm>
          <a:prstGeom prst="rect">
            <a:avLst/>
          </a:prstGeom>
        </p:spPr>
      </p:pic>
    </p:spTree>
    <p:extLst>
      <p:ext uri="{BB962C8B-B14F-4D97-AF65-F5344CB8AC3E}">
        <p14:creationId xmlns:p14="http://schemas.microsoft.com/office/powerpoint/2010/main" val="2896835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913795" y="609600"/>
            <a:ext cx="10353761" cy="1326321"/>
          </a:xfrm>
          <a:solidFill>
            <a:schemeClr val="accent4">
              <a:lumMod val="40000"/>
              <a:lumOff val="60000"/>
            </a:schemeClr>
          </a:solidFill>
        </p:spPr>
        <p:txBody>
          <a:bodyPr vert="horz" lIns="91440" tIns="45720" rIns="91440" bIns="45720" rtlCol="0" anchor="ctr">
            <a:normAutofit/>
          </a:bodyPr>
          <a:lstStyle/>
          <a:p>
            <a:pPr algn="ctr">
              <a:lnSpc>
                <a:spcPct val="90000"/>
              </a:lnSpc>
            </a:pPr>
            <a:r>
              <a:rPr lang="en-US" sz="3400" dirty="0">
                <a:solidFill>
                  <a:schemeClr val="bg1"/>
                </a:solidFill>
              </a:rPr>
              <a:t>Why are we working on this?</a:t>
            </a:r>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514011" y="5883275"/>
            <a:ext cx="753545" cy="365125"/>
          </a:xfrm>
        </p:spPr>
        <p:txBody>
          <a:bodyPr vert="horz" lIns="91440" tIns="45720" rIns="91440" bIns="45720" rtlCol="0" anchor="ctr">
            <a:normAutofit/>
          </a:bodyPr>
          <a:lstStyle/>
          <a:p>
            <a:pPr defTabSz="914400">
              <a:spcAft>
                <a:spcPts val="600"/>
              </a:spcAft>
            </a:pPr>
            <a:fld id="{48F63A3B-78C7-47BE-AE5E-E10140E04643}" type="slidenum">
              <a:rPr lang="en-US" sz="1000" smtClean="0">
                <a:latin typeface="+mn-lt"/>
              </a:rPr>
              <a:pPr defTabSz="914400">
                <a:spcAft>
                  <a:spcPts val="600"/>
                </a:spcAft>
              </a:pPr>
              <a:t>11</a:t>
            </a:fld>
            <a:endParaRPr lang="en-US" sz="1000">
              <a:latin typeface="+mn-lt"/>
            </a:endParaRPr>
          </a:p>
        </p:txBody>
      </p:sp>
      <p:graphicFrame>
        <p:nvGraphicFramePr>
          <p:cNvPr id="9" name="Content Placeholder 3">
            <a:extLst>
              <a:ext uri="{FF2B5EF4-FFF2-40B4-BE49-F238E27FC236}">
                <a16:creationId xmlns:a16="http://schemas.microsoft.com/office/drawing/2014/main" id="{5CC7671A-A3A4-B2B4-F072-B59CDB6573BE}"/>
              </a:ext>
            </a:extLst>
          </p:cNvPr>
          <p:cNvGraphicFramePr>
            <a:graphicFrameLocks noGrp="1"/>
          </p:cNvGraphicFramePr>
          <p:nvPr>
            <p:ph idx="13"/>
            <p:extLst>
              <p:ext uri="{D42A27DB-BD31-4B8C-83A1-F6EECF244321}">
                <p14:modId xmlns:p14="http://schemas.microsoft.com/office/powerpoint/2010/main" val="3459830310"/>
              </p:ext>
            </p:extLst>
          </p:nvPr>
        </p:nvGraphicFramePr>
        <p:xfrm>
          <a:off x="913795" y="2096064"/>
          <a:ext cx="10353762" cy="3852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721017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D7475-6299-6206-048B-437B526E6917}"/>
              </a:ext>
            </a:extLst>
          </p:cNvPr>
          <p:cNvSpPr>
            <a:spLocks noGrp="1"/>
          </p:cNvSpPr>
          <p:nvPr>
            <p:ph type="title"/>
          </p:nvPr>
        </p:nvSpPr>
        <p:spPr>
          <a:xfrm>
            <a:off x="1800888" y="4819137"/>
            <a:ext cx="8580785" cy="758385"/>
          </a:xfrm>
          <a:solidFill>
            <a:schemeClr val="accent4">
              <a:lumMod val="40000"/>
              <a:lumOff val="60000"/>
            </a:schemeClr>
          </a:solidFill>
        </p:spPr>
        <p:txBody>
          <a:bodyPr vert="horz" lIns="91440" tIns="45720" rIns="91440" bIns="45720" rtlCol="0" anchor="b">
            <a:normAutofit/>
          </a:bodyPr>
          <a:lstStyle/>
          <a:p>
            <a:r>
              <a:rPr lang="en-US" sz="3600" dirty="0">
                <a:solidFill>
                  <a:schemeClr val="bg1"/>
                </a:solidFill>
              </a:rPr>
              <a:t>Exploratory data analysis</a:t>
            </a:r>
          </a:p>
        </p:txBody>
      </p:sp>
      <p:pic>
        <p:nvPicPr>
          <p:cNvPr id="1026" name="Picture 2">
            <a:extLst>
              <a:ext uri="{FF2B5EF4-FFF2-40B4-BE49-F238E27FC236}">
                <a16:creationId xmlns:a16="http://schemas.microsoft.com/office/drawing/2014/main" id="{1BF45235-1358-27FA-0C22-DA91BB63DC3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07301" y="366078"/>
            <a:ext cx="8481498" cy="41756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4B2EC8D-8A12-3590-9497-FA0AA490B7F3}"/>
              </a:ext>
            </a:extLst>
          </p:cNvPr>
          <p:cNvSpPr>
            <a:spLocks noGrp="1"/>
          </p:cNvSpPr>
          <p:nvPr>
            <p:ph type="sldNum" sz="quarter" idx="12"/>
          </p:nvPr>
        </p:nvSpPr>
        <p:spPr>
          <a:xfrm>
            <a:off x="10514011" y="6309360"/>
            <a:ext cx="753545" cy="365125"/>
          </a:xfrm>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12</a:t>
            </a:fld>
            <a:endParaRPr lang="en-US"/>
          </a:p>
        </p:txBody>
      </p:sp>
      <p:pic>
        <p:nvPicPr>
          <p:cNvPr id="6" name="Graphic 5" descr="Bar chart with solid fill">
            <a:extLst>
              <a:ext uri="{FF2B5EF4-FFF2-40B4-BE49-F238E27FC236}">
                <a16:creationId xmlns:a16="http://schemas.microsoft.com/office/drawing/2014/main" id="{67810E80-D5A3-FCD8-0AF0-661CF80908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94" y="5577522"/>
            <a:ext cx="914400" cy="914400"/>
          </a:xfrm>
          <a:prstGeom prst="rect">
            <a:avLst/>
          </a:prstGeom>
        </p:spPr>
      </p:pic>
      <p:pic>
        <p:nvPicPr>
          <p:cNvPr id="8" name="Graphic 7" descr="Computer with solid fill">
            <a:extLst>
              <a:ext uri="{FF2B5EF4-FFF2-40B4-BE49-F238E27FC236}">
                <a16:creationId xmlns:a16="http://schemas.microsoft.com/office/drawing/2014/main" id="{027ABDFC-9C6C-0C56-112D-1F51EC417F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1806" y="5529068"/>
            <a:ext cx="914400" cy="914400"/>
          </a:xfrm>
          <a:prstGeom prst="rect">
            <a:avLst/>
          </a:prstGeom>
        </p:spPr>
      </p:pic>
      <p:pic>
        <p:nvPicPr>
          <p:cNvPr id="10" name="Graphic 9" descr="Lightbulb and gear outline">
            <a:extLst>
              <a:ext uri="{FF2B5EF4-FFF2-40B4-BE49-F238E27FC236}">
                <a16:creationId xmlns:a16="http://schemas.microsoft.com/office/drawing/2014/main" id="{939E54F5-EC6F-0BBF-9BA1-7FB6E62791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3794" y="4662826"/>
            <a:ext cx="914400" cy="914400"/>
          </a:xfrm>
          <a:prstGeom prst="rect">
            <a:avLst/>
          </a:prstGeom>
        </p:spPr>
      </p:pic>
      <p:pic>
        <p:nvPicPr>
          <p:cNvPr id="12" name="Graphic 11" descr="Statistics with solid fill">
            <a:extLst>
              <a:ext uri="{FF2B5EF4-FFF2-40B4-BE49-F238E27FC236}">
                <a16:creationId xmlns:a16="http://schemas.microsoft.com/office/drawing/2014/main" id="{F6083ACF-865C-10DA-DBE0-095BC798A15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76383" y="5663175"/>
            <a:ext cx="914400" cy="914400"/>
          </a:xfrm>
          <a:prstGeom prst="rect">
            <a:avLst/>
          </a:prstGeom>
        </p:spPr>
      </p:pic>
      <p:pic>
        <p:nvPicPr>
          <p:cNvPr id="14" name="Graphic 13" descr="Research with solid fill">
            <a:extLst>
              <a:ext uri="{FF2B5EF4-FFF2-40B4-BE49-F238E27FC236}">
                <a16:creationId xmlns:a16="http://schemas.microsoft.com/office/drawing/2014/main" id="{00C8337B-609A-F22F-F134-6C5BAF214F2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93481" y="5577522"/>
            <a:ext cx="741108" cy="914400"/>
          </a:xfrm>
          <a:prstGeom prst="rect">
            <a:avLst/>
          </a:prstGeom>
        </p:spPr>
      </p:pic>
      <p:pic>
        <p:nvPicPr>
          <p:cNvPr id="16" name="Graphic 15" descr="Presentation with org chart with solid fill">
            <a:extLst>
              <a:ext uri="{FF2B5EF4-FFF2-40B4-BE49-F238E27FC236}">
                <a16:creationId xmlns:a16="http://schemas.microsoft.com/office/drawing/2014/main" id="{A19DD8C3-6B31-6676-A578-585E3026474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688799" y="5016990"/>
            <a:ext cx="753544" cy="914400"/>
          </a:xfrm>
          <a:prstGeom prst="rect">
            <a:avLst/>
          </a:prstGeom>
        </p:spPr>
      </p:pic>
    </p:spTree>
    <p:extLst>
      <p:ext uri="{BB962C8B-B14F-4D97-AF65-F5344CB8AC3E}">
        <p14:creationId xmlns:p14="http://schemas.microsoft.com/office/powerpoint/2010/main" val="6635936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D250AD41-A0EA-4974-AF3F-9CB956969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796212" y="4245825"/>
            <a:ext cx="3572588" cy="1083557"/>
          </a:xfrm>
        </p:spPr>
        <p:txBody>
          <a:bodyPr vert="horz" lIns="91440" tIns="45720" rIns="91440" bIns="45720" rtlCol="0" anchor="b">
            <a:normAutofit/>
          </a:bodyPr>
          <a:lstStyle/>
          <a:p>
            <a:pPr algn="ctr">
              <a:lnSpc>
                <a:spcPct val="90000"/>
              </a:lnSpc>
            </a:pPr>
            <a:r>
              <a:rPr lang="en-US" sz="2400" dirty="0">
                <a:solidFill>
                  <a:schemeClr val="bg1"/>
                </a:solidFill>
              </a:rPr>
              <a:t>DATA PRE-PROCESSING</a:t>
            </a:r>
          </a:p>
        </p:txBody>
      </p:sp>
      <p:sp>
        <p:nvSpPr>
          <p:cNvPr id="12" name="Content Placeholder 3">
            <a:extLst>
              <a:ext uri="{FF2B5EF4-FFF2-40B4-BE49-F238E27FC236}">
                <a16:creationId xmlns:a16="http://schemas.microsoft.com/office/drawing/2014/main" id="{288BD9B8-D6A6-D55A-830D-4D3CC2DC3933}"/>
              </a:ext>
            </a:extLst>
          </p:cNvPr>
          <p:cNvSpPr>
            <a:spLocks noGrp="1"/>
          </p:cNvSpPr>
          <p:nvPr>
            <p:ph sz="half" idx="2"/>
          </p:nvPr>
        </p:nvSpPr>
        <p:spPr>
          <a:xfrm>
            <a:off x="4147127" y="4380991"/>
            <a:ext cx="7352146" cy="1567228"/>
          </a:xfrm>
          <a:solidFill>
            <a:schemeClr val="accent1">
              <a:lumMod val="40000"/>
              <a:lumOff val="60000"/>
            </a:schemeClr>
          </a:solidFill>
        </p:spPr>
        <p:txBody>
          <a:bodyPr vert="horz" lIns="91440" tIns="45720" rIns="91440" bIns="45720" rtlCol="0">
            <a:noAutofit/>
          </a:bodyPr>
          <a:lstStyle/>
          <a:p>
            <a:pPr marL="0" indent="0" algn="ctr">
              <a:lnSpc>
                <a:spcPct val="110000"/>
              </a:lnSpc>
              <a:buNone/>
            </a:pPr>
            <a:endParaRPr lang="en-US" sz="1400" b="0" i="0" u="none" strike="noStrike" baseline="0" dirty="0"/>
          </a:p>
          <a:p>
            <a:pPr marL="0" indent="0" algn="ctr">
              <a:lnSpc>
                <a:spcPct val="110000"/>
              </a:lnSpc>
              <a:buNone/>
            </a:pPr>
            <a:r>
              <a:rPr lang="en-US" b="0" i="0" u="none" strike="noStrike" baseline="0" dirty="0">
                <a:solidFill>
                  <a:schemeClr val="bg1"/>
                </a:solidFill>
                <a:effectLst/>
                <a:latin typeface="Bahnschrift SemiBold" panose="020B0502040204020203" pitchFamily="34" charset="0"/>
              </a:rPr>
              <a:t>Dropped duplicate values and Mode imputation is done to handle missing values: Used </a:t>
            </a:r>
            <a:r>
              <a:rPr lang="en-US" b="0" i="0" u="none" strike="noStrike" baseline="0" dirty="0" err="1">
                <a:solidFill>
                  <a:schemeClr val="bg1"/>
                </a:solidFill>
                <a:effectLst/>
                <a:latin typeface="Bahnschrift SemiBold" panose="020B0502040204020203" pitchFamily="34" charset="0"/>
              </a:rPr>
              <a:t>fillna</a:t>
            </a:r>
            <a:r>
              <a:rPr lang="en-US" b="0" i="0" u="none" strike="noStrike" baseline="0" dirty="0">
                <a:solidFill>
                  <a:schemeClr val="bg1"/>
                </a:solidFill>
                <a:effectLst/>
                <a:latin typeface="Bahnschrift SemiBold" panose="020B0502040204020203" pitchFamily="34" charset="0"/>
              </a:rPr>
              <a:t> () method and done mode imputation. Car has the highest missing data ,so removed the column completely</a:t>
            </a:r>
            <a:endParaRPr lang="en-US" dirty="0">
              <a:solidFill>
                <a:schemeClr val="bg1"/>
              </a:solidFill>
              <a:effectLst/>
              <a:latin typeface="Bahnschrift SemiBold" panose="020B0502040204020203" pitchFamily="34" charset="0"/>
            </a:endParaRPr>
          </a:p>
        </p:txBody>
      </p:sp>
      <p:sp>
        <p:nvSpPr>
          <p:cNvPr id="53" name="Rectangle 52">
            <a:extLst>
              <a:ext uri="{FF2B5EF4-FFF2-40B4-BE49-F238E27FC236}">
                <a16:creationId xmlns:a16="http://schemas.microsoft.com/office/drawing/2014/main" id="{449F20D7-4DA5-403A-A81A-2808DFB078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7" cy="4212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0B085DA-A80E-22EA-A3D5-422E51535223}"/>
              </a:ext>
            </a:extLst>
          </p:cNvPr>
          <p:cNvPicPr>
            <a:picLocks noGrp="1" noChangeAspect="1"/>
          </p:cNvPicPr>
          <p:nvPr>
            <p:ph sz="half" idx="15"/>
          </p:nvPr>
        </p:nvPicPr>
        <p:blipFill>
          <a:blip r:embed="rId3"/>
          <a:stretch>
            <a:fillRect/>
          </a:stretch>
        </p:blipFill>
        <p:spPr>
          <a:xfrm>
            <a:off x="1362706" y="497632"/>
            <a:ext cx="3707342" cy="3398398"/>
          </a:xfrm>
          <a:prstGeom prst="rect">
            <a:avLst/>
          </a:prstGeom>
          <a:scene3d>
            <a:camera prst="orthographicFront"/>
            <a:lightRig rig="twoPt" dir="t">
              <a:rot lat="0" lon="0" rev="7200000"/>
            </a:lightRig>
          </a:scene3d>
          <a:sp3d>
            <a:bevelT w="25400" h="19050"/>
          </a:sp3d>
        </p:spPr>
      </p:pic>
      <p:cxnSp>
        <p:nvCxnSpPr>
          <p:cNvPr id="55" name="Straight Connector 54">
            <a:extLst>
              <a:ext uri="{FF2B5EF4-FFF2-40B4-BE49-F238E27FC236}">
                <a16:creationId xmlns:a16="http://schemas.microsoft.com/office/drawing/2014/main" id="{DBC19C68-7D81-44DA-A360-9D3D37ED19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4913"/>
            <a:ext cx="0" cy="208383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FA440A0-21CF-C9AD-B7ED-5BB923F427D5}"/>
              </a:ext>
            </a:extLst>
          </p:cNvPr>
          <p:cNvPicPr>
            <a:picLocks noChangeAspect="1"/>
          </p:cNvPicPr>
          <p:nvPr/>
        </p:nvPicPr>
        <p:blipFill>
          <a:blip r:embed="rId4"/>
          <a:stretch>
            <a:fillRect/>
          </a:stretch>
        </p:blipFill>
        <p:spPr>
          <a:xfrm>
            <a:off x="6288752" y="491319"/>
            <a:ext cx="5373726" cy="3398352"/>
          </a:xfrm>
          <a:prstGeom prst="rect">
            <a:avLst/>
          </a:prstGeom>
        </p:spPr>
      </p:pic>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514011" y="6374682"/>
            <a:ext cx="753545" cy="365125"/>
          </a:xfrm>
        </p:spPr>
        <p:txBody>
          <a:bodyPr vert="horz" lIns="91440" tIns="45720" rIns="91440" bIns="45720" rtlCol="0" anchor="ctr">
            <a:normAutofit/>
          </a:bodyPr>
          <a:lstStyle/>
          <a:p>
            <a:pPr>
              <a:spcAft>
                <a:spcPts val="600"/>
              </a:spcAft>
            </a:pPr>
            <a:fld id="{48F63A3B-78C7-47BE-AE5E-E10140E04643}" type="slidenum">
              <a:rPr lang="en-US" sz="1000" smtClean="0">
                <a:latin typeface="+mn-lt"/>
              </a:rPr>
              <a:pPr>
                <a:spcAft>
                  <a:spcPts val="600"/>
                </a:spcAft>
              </a:pPr>
              <a:t>13</a:t>
            </a:fld>
            <a:endParaRPr lang="en-US" sz="1000">
              <a:latin typeface="+mn-lt"/>
            </a:endParaRPr>
          </a:p>
        </p:txBody>
      </p:sp>
    </p:spTree>
    <p:extLst>
      <p:ext uri="{BB962C8B-B14F-4D97-AF65-F5344CB8AC3E}">
        <p14:creationId xmlns:p14="http://schemas.microsoft.com/office/powerpoint/2010/main" val="24980216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useBgFill="1">
        <p:nvSpPr>
          <p:cNvPr id="2078" name="Rectangle 2077">
            <a:extLst>
              <a:ext uri="{FF2B5EF4-FFF2-40B4-BE49-F238E27FC236}">
                <a16:creationId xmlns:a16="http://schemas.microsoft.com/office/drawing/2014/main" id="{D250AD41-A0EA-4974-AF3F-9CB956969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F1090B-0F92-FB64-8B74-8A4AA0BB20AB}"/>
              </a:ext>
            </a:extLst>
          </p:cNvPr>
          <p:cNvSpPr>
            <a:spLocks noGrp="1"/>
          </p:cNvSpPr>
          <p:nvPr>
            <p:ph type="title"/>
          </p:nvPr>
        </p:nvSpPr>
        <p:spPr>
          <a:xfrm>
            <a:off x="796212" y="4551037"/>
            <a:ext cx="4629228" cy="1705452"/>
          </a:xfrm>
        </p:spPr>
        <p:txBody>
          <a:bodyPr vert="horz" lIns="91440" tIns="45720" rIns="91440" bIns="45720" rtlCol="0" anchor="b">
            <a:normAutofit/>
          </a:bodyPr>
          <a:lstStyle/>
          <a:p>
            <a:pPr algn="ctr">
              <a:lnSpc>
                <a:spcPct val="90000"/>
              </a:lnSpc>
            </a:pPr>
            <a:r>
              <a:rPr lang="en-US" sz="2400" dirty="0">
                <a:solidFill>
                  <a:schemeClr val="bg1"/>
                </a:solidFill>
              </a:rPr>
              <a:t>are the classes balanced or imbalanced?</a:t>
            </a:r>
          </a:p>
        </p:txBody>
      </p:sp>
      <p:sp>
        <p:nvSpPr>
          <p:cNvPr id="2080" name="Rectangle 2079">
            <a:extLst>
              <a:ext uri="{FF2B5EF4-FFF2-40B4-BE49-F238E27FC236}">
                <a16:creationId xmlns:a16="http://schemas.microsoft.com/office/drawing/2014/main" id="{449F20D7-4DA5-403A-A81A-2808DFB078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7" cy="4212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2" name="Straight Connector 2081">
            <a:extLst>
              <a:ext uri="{FF2B5EF4-FFF2-40B4-BE49-F238E27FC236}">
                <a16:creationId xmlns:a16="http://schemas.microsoft.com/office/drawing/2014/main" id="{DBC19C68-7D81-44DA-A360-9D3D37ED19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76253" y="1154913"/>
            <a:ext cx="0" cy="208383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9" name="Content Placeholder 8" descr="Spinning Plates with solid fill">
            <a:extLst>
              <a:ext uri="{FF2B5EF4-FFF2-40B4-BE49-F238E27FC236}">
                <a16:creationId xmlns:a16="http://schemas.microsoft.com/office/drawing/2014/main" id="{621505F4-B8A6-645F-CE72-D2CE8426A4FD}"/>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1534163" y="491319"/>
            <a:ext cx="2956556" cy="3404688"/>
          </a:xfrm>
          <a:prstGeom prst="rect">
            <a:avLst/>
          </a:prstGeom>
        </p:spPr>
      </p:pic>
      <p:cxnSp>
        <p:nvCxnSpPr>
          <p:cNvPr id="2084" name="Straight Connector 2083">
            <a:extLst>
              <a:ext uri="{FF2B5EF4-FFF2-40B4-BE49-F238E27FC236}">
                <a16:creationId xmlns:a16="http://schemas.microsoft.com/office/drawing/2014/main" id="{3FDAFC29-F25F-42C4-B204-FA9EBCD48B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15741" y="1154913"/>
            <a:ext cx="0" cy="208383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118B4B9-4FE7-EE73-4895-A0D926BD3AF3}"/>
              </a:ext>
            </a:extLst>
          </p:cNvPr>
          <p:cNvPicPr>
            <a:picLocks noChangeAspect="1"/>
          </p:cNvPicPr>
          <p:nvPr/>
        </p:nvPicPr>
        <p:blipFill>
          <a:blip r:embed="rId4"/>
          <a:stretch>
            <a:fillRect/>
          </a:stretch>
        </p:blipFill>
        <p:spPr>
          <a:xfrm>
            <a:off x="6024883" y="1605280"/>
            <a:ext cx="5669482" cy="1513840"/>
          </a:xfrm>
          <a:prstGeom prst="rect">
            <a:avLst/>
          </a:prstGeom>
        </p:spPr>
      </p:pic>
      <p:sp>
        <p:nvSpPr>
          <p:cNvPr id="5" name="Slide Number Placeholder 4">
            <a:extLst>
              <a:ext uri="{FF2B5EF4-FFF2-40B4-BE49-F238E27FC236}">
                <a16:creationId xmlns:a16="http://schemas.microsoft.com/office/drawing/2014/main" id="{B5501BE7-AB7D-97EB-CAE2-485F88E18D5E}"/>
              </a:ext>
            </a:extLst>
          </p:cNvPr>
          <p:cNvSpPr>
            <a:spLocks noGrp="1"/>
          </p:cNvSpPr>
          <p:nvPr>
            <p:ph type="sldNum" sz="quarter" idx="10"/>
          </p:nvPr>
        </p:nvSpPr>
        <p:spPr>
          <a:xfrm>
            <a:off x="10514011" y="6374682"/>
            <a:ext cx="753545" cy="365125"/>
          </a:xfrm>
        </p:spPr>
        <p:txBody>
          <a:bodyPr vert="horz" lIns="91440" tIns="45720" rIns="91440" bIns="45720" rtlCol="0" anchor="ctr">
            <a:normAutofit/>
          </a:bodyPr>
          <a:lstStyle/>
          <a:p>
            <a:pPr>
              <a:spcAft>
                <a:spcPts val="600"/>
              </a:spcAft>
            </a:pPr>
            <a:fld id="{48F63A3B-78C7-47BE-AE5E-E10140E04643}" type="slidenum">
              <a:rPr lang="en-US" sz="1000" smtClean="0">
                <a:latin typeface="+mn-lt"/>
              </a:rPr>
              <a:pPr>
                <a:spcAft>
                  <a:spcPts val="600"/>
                </a:spcAft>
              </a:pPr>
              <a:t>14</a:t>
            </a:fld>
            <a:endParaRPr lang="en-US" sz="1000">
              <a:latin typeface="+mn-lt"/>
            </a:endParaRPr>
          </a:p>
        </p:txBody>
      </p:sp>
      <p:sp>
        <p:nvSpPr>
          <p:cNvPr id="12" name="TextBox 11">
            <a:extLst>
              <a:ext uri="{FF2B5EF4-FFF2-40B4-BE49-F238E27FC236}">
                <a16:creationId xmlns:a16="http://schemas.microsoft.com/office/drawing/2014/main" id="{580CA7DD-9EB1-8F39-B559-DA7889A35D50}"/>
              </a:ext>
            </a:extLst>
          </p:cNvPr>
          <p:cNvSpPr txBox="1"/>
          <p:nvPr/>
        </p:nvSpPr>
        <p:spPr>
          <a:xfrm>
            <a:off x="5791200" y="4744720"/>
            <a:ext cx="5750560" cy="923330"/>
          </a:xfrm>
          <a:prstGeom prst="rect">
            <a:avLst/>
          </a:prstGeom>
          <a:solidFill>
            <a:schemeClr val="accent1">
              <a:lumMod val="40000"/>
              <a:lumOff val="60000"/>
            </a:schemeClr>
          </a:solidFill>
        </p:spPr>
        <p:txBody>
          <a:bodyPr wrap="square" rtlCol="0">
            <a:spAutoFit/>
          </a:bodyPr>
          <a:lstStyle/>
          <a:p>
            <a:r>
              <a:rPr lang="en-US" dirty="0">
                <a:solidFill>
                  <a:schemeClr val="bg1"/>
                </a:solidFill>
              </a:rPr>
              <a:t>We could see that the classes are balanced as the accepted class has 7157 examples and rejected class have 5453 examples</a:t>
            </a:r>
          </a:p>
        </p:txBody>
      </p:sp>
    </p:spTree>
    <p:extLst>
      <p:ext uri="{BB962C8B-B14F-4D97-AF65-F5344CB8AC3E}">
        <p14:creationId xmlns:p14="http://schemas.microsoft.com/office/powerpoint/2010/main" val="20490205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24138">
              <a:schemeClr val="accent4">
                <a:lumMod val="50000"/>
              </a:schemeClr>
            </a:gs>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250AD41-A0EA-4974-AF3F-9CB956969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779A7E-61C3-0E86-23B8-293B420D1072}"/>
              </a:ext>
            </a:extLst>
          </p:cNvPr>
          <p:cNvSpPr>
            <a:spLocks noGrp="1"/>
          </p:cNvSpPr>
          <p:nvPr>
            <p:ph type="title"/>
          </p:nvPr>
        </p:nvSpPr>
        <p:spPr>
          <a:xfrm>
            <a:off x="796212" y="4551037"/>
            <a:ext cx="10599576" cy="1168638"/>
          </a:xfrm>
        </p:spPr>
        <p:txBody>
          <a:bodyPr vert="horz" lIns="91440" tIns="45720" rIns="91440" bIns="45720" rtlCol="0" anchor="b">
            <a:normAutofit/>
          </a:bodyPr>
          <a:lstStyle/>
          <a:p>
            <a:pPr algn="ctr">
              <a:lnSpc>
                <a:spcPct val="90000"/>
              </a:lnSpc>
            </a:pPr>
            <a:r>
              <a:rPr lang="en-US" sz="4400" dirty="0">
                <a:solidFill>
                  <a:schemeClr val="bg1"/>
                </a:solidFill>
              </a:rPr>
              <a:t>DESCRIPTIVE ANALYSIS</a:t>
            </a:r>
          </a:p>
        </p:txBody>
      </p:sp>
      <p:sp>
        <p:nvSpPr>
          <p:cNvPr id="5" name="Slide Number Placeholder 4">
            <a:extLst>
              <a:ext uri="{FF2B5EF4-FFF2-40B4-BE49-F238E27FC236}">
                <a16:creationId xmlns:a16="http://schemas.microsoft.com/office/drawing/2014/main" id="{A9108C8F-409F-2CC2-D4FA-D1AA5217DFB9}"/>
              </a:ext>
            </a:extLst>
          </p:cNvPr>
          <p:cNvSpPr>
            <a:spLocks/>
          </p:cNvSpPr>
          <p:nvPr/>
        </p:nvSpPr>
        <p:spPr>
          <a:xfrm>
            <a:off x="1595269" y="5719677"/>
            <a:ext cx="9001462" cy="546365"/>
          </a:xfrm>
          <a:prstGeom prst="rect">
            <a:avLst/>
          </a:prstGeom>
        </p:spPr>
        <p:txBody>
          <a:bodyPr vert="horz" lIns="91440" tIns="45720" rIns="91440" bIns="45720" rtlCol="0">
            <a:normAutofit/>
          </a:bodyPr>
          <a:lstStyle/>
          <a:p>
            <a:pPr algn="ctr" defTabSz="914400">
              <a:lnSpc>
                <a:spcPct val="120000"/>
              </a:lnSpc>
              <a:spcBef>
                <a:spcPts val="1000"/>
              </a:spcBef>
              <a:spcAft>
                <a:spcPts val="600"/>
              </a:spcAft>
            </a:pPr>
            <a:fld id="{48F63A3B-78C7-47BE-AE5E-E10140E04643}" type="slidenum">
              <a:rPr lang="en-US" sz="2100">
                <a:effectLst>
                  <a:outerShdw blurRad="50800" dist="38100" dir="2700000" algn="tl" rotWithShape="0">
                    <a:srgbClr val="000000">
                      <a:alpha val="48000"/>
                    </a:srgbClr>
                  </a:outerShdw>
                </a:effectLst>
              </a:rPr>
              <a:pPr algn="ctr" defTabSz="914400">
                <a:lnSpc>
                  <a:spcPct val="120000"/>
                </a:lnSpc>
                <a:spcBef>
                  <a:spcPts val="1000"/>
                </a:spcBef>
                <a:spcAft>
                  <a:spcPts val="600"/>
                </a:spcAft>
              </a:pPr>
              <a:t>15</a:t>
            </a:fld>
            <a:endParaRPr lang="en-US" sz="2100">
              <a:effectLst>
                <a:outerShdw blurRad="50800" dist="38100" dir="2700000" algn="tl" rotWithShape="0">
                  <a:srgbClr val="000000">
                    <a:alpha val="48000"/>
                  </a:srgbClr>
                </a:outerShdw>
              </a:effectLst>
            </a:endParaRPr>
          </a:p>
        </p:txBody>
      </p:sp>
      <p:sp>
        <p:nvSpPr>
          <p:cNvPr id="19" name="Rectangle 18">
            <a:extLst>
              <a:ext uri="{FF2B5EF4-FFF2-40B4-BE49-F238E27FC236}">
                <a16:creationId xmlns:a16="http://schemas.microsoft.com/office/drawing/2014/main" id="{449F20D7-4DA5-403A-A81A-2808DFB078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7" cy="4212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EE0B2EB6-860F-7C7F-6ACE-224B66463897}"/>
              </a:ext>
            </a:extLst>
          </p:cNvPr>
          <p:cNvPicPr>
            <a:picLocks noChangeAspect="1"/>
          </p:cNvPicPr>
          <p:nvPr/>
        </p:nvPicPr>
        <p:blipFill>
          <a:blip r:embed="rId2"/>
          <a:stretch>
            <a:fillRect/>
          </a:stretch>
        </p:blipFill>
        <p:spPr>
          <a:xfrm>
            <a:off x="1550564" y="497632"/>
            <a:ext cx="9274454" cy="3398398"/>
          </a:xfrm>
          <a:prstGeom prst="rect">
            <a:avLst/>
          </a:prstGeom>
        </p:spPr>
      </p:pic>
      <p:sp>
        <p:nvSpPr>
          <p:cNvPr id="3" name="Content Placeholder 2">
            <a:extLst>
              <a:ext uri="{FF2B5EF4-FFF2-40B4-BE49-F238E27FC236}">
                <a16:creationId xmlns:a16="http://schemas.microsoft.com/office/drawing/2014/main" id="{71A7E0BB-0E53-8B07-0967-60CBDCAAE6E3}"/>
              </a:ext>
            </a:extLst>
          </p:cNvPr>
          <p:cNvSpPr>
            <a:spLocks/>
          </p:cNvSpPr>
          <p:nvPr/>
        </p:nvSpPr>
        <p:spPr>
          <a:xfrm>
            <a:off x="1550564" y="2303028"/>
            <a:ext cx="5829147" cy="3961593"/>
          </a:xfrm>
          <a:prstGeom prst="rect">
            <a:avLst/>
          </a:prstGeom>
        </p:spPr>
        <p:txBody>
          <a:bodyPr/>
          <a:lstStyle/>
          <a:p>
            <a:endParaRPr lang="en-US" dirty="0"/>
          </a:p>
        </p:txBody>
      </p:sp>
      <p:sp>
        <p:nvSpPr>
          <p:cNvPr id="4" name="Content Placeholder 3">
            <a:extLst>
              <a:ext uri="{FF2B5EF4-FFF2-40B4-BE49-F238E27FC236}">
                <a16:creationId xmlns:a16="http://schemas.microsoft.com/office/drawing/2014/main" id="{EE50E85B-4CF1-81E4-BC6E-B172BBBF3BBC}"/>
              </a:ext>
            </a:extLst>
          </p:cNvPr>
          <p:cNvSpPr>
            <a:spLocks/>
          </p:cNvSpPr>
          <p:nvPr/>
        </p:nvSpPr>
        <p:spPr>
          <a:xfrm>
            <a:off x="7940842" y="2303028"/>
            <a:ext cx="3485184" cy="3961593"/>
          </a:xfrm>
          <a:prstGeom prst="rect">
            <a:avLst/>
          </a:prstGeom>
        </p:spPr>
        <p:txBody>
          <a:bodyPr/>
          <a:lstStyle/>
          <a:p>
            <a:endParaRPr lang="en-US" dirty="0"/>
          </a:p>
        </p:txBody>
      </p:sp>
    </p:spTree>
    <p:extLst>
      <p:ext uri="{BB962C8B-B14F-4D97-AF65-F5344CB8AC3E}">
        <p14:creationId xmlns:p14="http://schemas.microsoft.com/office/powerpoint/2010/main" val="6373779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C8F4A-A52F-6784-6C22-A2E9E835B4B5}"/>
              </a:ext>
            </a:extLst>
          </p:cNvPr>
          <p:cNvSpPr>
            <a:spLocks noGrp="1"/>
          </p:cNvSpPr>
          <p:nvPr>
            <p:ph type="title"/>
          </p:nvPr>
        </p:nvSpPr>
        <p:spPr>
          <a:xfrm>
            <a:off x="1727200" y="375921"/>
            <a:ext cx="9540356" cy="443142"/>
          </a:xfrm>
          <a:solidFill>
            <a:schemeClr val="accent1">
              <a:lumMod val="40000"/>
              <a:lumOff val="60000"/>
            </a:schemeClr>
          </a:solidFill>
        </p:spPr>
        <p:txBody>
          <a:bodyPr anchor="b">
            <a:noAutofit/>
          </a:bodyPr>
          <a:lstStyle/>
          <a:p>
            <a:pPr algn="l"/>
            <a:r>
              <a:rPr lang="en-US" sz="2400" dirty="0">
                <a:solidFill>
                  <a:schemeClr val="bg1"/>
                </a:solidFill>
              </a:rPr>
              <a:t>Finding correlation between Variables</a:t>
            </a:r>
          </a:p>
        </p:txBody>
      </p:sp>
      <p:pic>
        <p:nvPicPr>
          <p:cNvPr id="6" name="Content Placeholder 5">
            <a:extLst>
              <a:ext uri="{FF2B5EF4-FFF2-40B4-BE49-F238E27FC236}">
                <a16:creationId xmlns:a16="http://schemas.microsoft.com/office/drawing/2014/main" id="{BC241CE6-A819-807E-4F91-2C13621FE6FC}"/>
              </a:ext>
            </a:extLst>
          </p:cNvPr>
          <p:cNvPicPr>
            <a:picLocks noChangeAspect="1"/>
          </p:cNvPicPr>
          <p:nvPr/>
        </p:nvPicPr>
        <p:blipFill>
          <a:blip r:embed="rId2"/>
          <a:stretch>
            <a:fillRect/>
          </a:stretch>
        </p:blipFill>
        <p:spPr>
          <a:xfrm>
            <a:off x="643467" y="1209040"/>
            <a:ext cx="6469602" cy="4829898"/>
          </a:xfrm>
          <a:prstGeom prst="rect">
            <a:avLst/>
          </a:prstGeom>
        </p:spPr>
      </p:pic>
      <p:sp>
        <p:nvSpPr>
          <p:cNvPr id="10" name="Content Placeholder 9">
            <a:extLst>
              <a:ext uri="{FF2B5EF4-FFF2-40B4-BE49-F238E27FC236}">
                <a16:creationId xmlns:a16="http://schemas.microsoft.com/office/drawing/2014/main" id="{E8BD462D-94C6-F389-68B7-7CE769F49A50}"/>
              </a:ext>
            </a:extLst>
          </p:cNvPr>
          <p:cNvSpPr>
            <a:spLocks noGrp="1"/>
          </p:cNvSpPr>
          <p:nvPr>
            <p:ph idx="1"/>
          </p:nvPr>
        </p:nvSpPr>
        <p:spPr>
          <a:xfrm>
            <a:off x="7721600" y="2032000"/>
            <a:ext cx="3992880" cy="4006938"/>
          </a:xfrm>
          <a:noFill/>
        </p:spPr>
        <p:txBody>
          <a:bodyPr anchor="ctr">
            <a:noAutofit/>
          </a:bodyPr>
          <a:lstStyle/>
          <a:p>
            <a:pPr marL="0" indent="0">
              <a:buNone/>
            </a:pPr>
            <a:r>
              <a:rPr lang="en-US" b="0" i="0" u="none" strike="noStrike" baseline="0" dirty="0">
                <a:solidFill>
                  <a:schemeClr val="bg1"/>
                </a:solidFill>
                <a:highlight>
                  <a:srgbClr val="FF0000"/>
                </a:highlight>
                <a:latin typeface="Bahnschrift SemiBold" panose="020B0502040204020203" pitchFamily="34" charset="0"/>
              </a:rPr>
              <a:t>toCoupon_GEQ5min does not have any significance with target variable Y</a:t>
            </a:r>
            <a:r>
              <a:rPr lang="en-US" b="0" i="0" u="none" strike="noStrike" baseline="0" dirty="0">
                <a:solidFill>
                  <a:schemeClr val="bg1"/>
                </a:solidFill>
                <a:latin typeface="Bahnschrift SemiBold" panose="020B0502040204020203" pitchFamily="34" charset="0"/>
              </a:rPr>
              <a:t>. Hence, we can remove that. </a:t>
            </a:r>
            <a:r>
              <a:rPr lang="en-US" b="0" i="0" u="none" strike="noStrike" baseline="0" dirty="0" err="1">
                <a:solidFill>
                  <a:schemeClr val="bg1"/>
                </a:solidFill>
                <a:highlight>
                  <a:srgbClr val="00FF00"/>
                </a:highlight>
                <a:latin typeface="Bahnschrift SemiBold" panose="020B0502040204020203" pitchFamily="34" charset="0"/>
              </a:rPr>
              <a:t>Direction_same</a:t>
            </a:r>
            <a:r>
              <a:rPr lang="en-US" b="0" i="0" u="none" strike="noStrike" baseline="0" dirty="0">
                <a:solidFill>
                  <a:schemeClr val="bg1"/>
                </a:solidFill>
                <a:highlight>
                  <a:srgbClr val="00FF00"/>
                </a:highlight>
                <a:latin typeface="Bahnschrift SemiBold" panose="020B0502040204020203" pitchFamily="34" charset="0"/>
              </a:rPr>
              <a:t> and </a:t>
            </a:r>
            <a:r>
              <a:rPr lang="en-US" b="0" i="0" u="none" strike="noStrike" baseline="0" dirty="0" err="1">
                <a:solidFill>
                  <a:schemeClr val="bg1"/>
                </a:solidFill>
                <a:highlight>
                  <a:srgbClr val="00FF00"/>
                </a:highlight>
                <a:latin typeface="Bahnschrift SemiBold" panose="020B0502040204020203" pitchFamily="34" charset="0"/>
              </a:rPr>
              <a:t>direction_opp</a:t>
            </a:r>
            <a:r>
              <a:rPr lang="en-US" b="0" i="0" u="none" strike="noStrike" baseline="0" dirty="0">
                <a:solidFill>
                  <a:schemeClr val="bg1"/>
                </a:solidFill>
                <a:highlight>
                  <a:srgbClr val="00FF00"/>
                </a:highlight>
                <a:latin typeface="Bahnschrift SemiBold" panose="020B0502040204020203" pitchFamily="34" charset="0"/>
              </a:rPr>
              <a:t> have the same correlation with the target variable</a:t>
            </a:r>
            <a:r>
              <a:rPr lang="en-US" b="0" i="0" u="none" strike="noStrike" baseline="0" dirty="0">
                <a:solidFill>
                  <a:schemeClr val="bg1"/>
                </a:solidFill>
                <a:latin typeface="Bahnschrift SemiBold" panose="020B0502040204020203" pitchFamily="34" charset="0"/>
              </a:rPr>
              <a:t>. Hence we can remove one of them.</a:t>
            </a:r>
            <a:endParaRPr lang="en-US" dirty="0">
              <a:solidFill>
                <a:schemeClr val="bg1"/>
              </a:solidFill>
              <a:latin typeface="Bahnschrift SemiBold" panose="020B0502040204020203" pitchFamily="34" charset="0"/>
            </a:endParaRPr>
          </a:p>
        </p:txBody>
      </p:sp>
      <p:sp>
        <p:nvSpPr>
          <p:cNvPr id="4" name="Slide Number Placeholder 3">
            <a:extLst>
              <a:ext uri="{FF2B5EF4-FFF2-40B4-BE49-F238E27FC236}">
                <a16:creationId xmlns:a16="http://schemas.microsoft.com/office/drawing/2014/main" id="{876A9C22-CFDC-D6BD-2EE2-5619C3663980}"/>
              </a:ext>
            </a:extLst>
          </p:cNvPr>
          <p:cNvSpPr>
            <a:spLocks noGrp="1"/>
          </p:cNvSpPr>
          <p:nvPr>
            <p:ph type="sldNum" sz="quarter" idx="12"/>
          </p:nvPr>
        </p:nvSpPr>
        <p:spPr>
          <a:xfrm>
            <a:off x="10514011" y="6309360"/>
            <a:ext cx="753545" cy="365125"/>
          </a:xfrm>
        </p:spPr>
        <p:txBody>
          <a:bodyPr>
            <a:normAutofit/>
          </a:bodyPr>
          <a:lstStyle/>
          <a:p>
            <a:pPr>
              <a:spcAft>
                <a:spcPts val="600"/>
              </a:spcAft>
            </a:pPr>
            <a:fld id="{48F63A3B-78C7-47BE-AE5E-E10140E04643}" type="slidenum">
              <a:rPr lang="en-US" smtClean="0"/>
              <a:pPr>
                <a:spcAft>
                  <a:spcPts val="600"/>
                </a:spcAft>
              </a:pPr>
              <a:t>16</a:t>
            </a:fld>
            <a:endParaRPr lang="en-US"/>
          </a:p>
        </p:txBody>
      </p:sp>
    </p:spTree>
    <p:extLst>
      <p:ext uri="{BB962C8B-B14F-4D97-AF65-F5344CB8AC3E}">
        <p14:creationId xmlns:p14="http://schemas.microsoft.com/office/powerpoint/2010/main" val="41108646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24138">
              <a:schemeClr val="accent4">
                <a:lumMod val="50000"/>
              </a:schemeClr>
            </a:gs>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824C404-FDA8-4DDB-9D85-52D60D7750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5C8F4A-A52F-6784-6C22-A2E9E835B4B5}"/>
              </a:ext>
            </a:extLst>
          </p:cNvPr>
          <p:cNvSpPr>
            <a:spLocks noGrp="1"/>
          </p:cNvSpPr>
          <p:nvPr>
            <p:ph type="title"/>
          </p:nvPr>
        </p:nvSpPr>
        <p:spPr>
          <a:xfrm>
            <a:off x="913796" y="4615542"/>
            <a:ext cx="5021337" cy="1530221"/>
          </a:xfrm>
          <a:noFill/>
          <a:ln>
            <a:solidFill>
              <a:srgbClr val="FFFFFF">
                <a:alpha val="11000"/>
              </a:srgbClr>
            </a:solidFill>
          </a:ln>
        </p:spPr>
        <p:txBody>
          <a:bodyPr>
            <a:normAutofit/>
          </a:bodyPr>
          <a:lstStyle/>
          <a:p>
            <a:pPr algn="l"/>
            <a:r>
              <a:rPr lang="en-US" sz="2800" dirty="0">
                <a:solidFill>
                  <a:schemeClr val="bg1"/>
                </a:solidFill>
              </a:rPr>
              <a:t>Finding correlation between Variables</a:t>
            </a:r>
          </a:p>
        </p:txBody>
      </p:sp>
      <p:sp>
        <p:nvSpPr>
          <p:cNvPr id="17" name="Rectangle 16">
            <a:extLst>
              <a:ext uri="{FF2B5EF4-FFF2-40B4-BE49-F238E27FC236}">
                <a16:creationId xmlns:a16="http://schemas.microsoft.com/office/drawing/2014/main" id="{10576BAB-9A66-46C6-8A15-DD1B73CDA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7" cy="4212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4B99E39-65F0-8FFE-55DA-2DEE90BFB01A}"/>
              </a:ext>
            </a:extLst>
          </p:cNvPr>
          <p:cNvPicPr>
            <a:picLocks noChangeAspect="1"/>
          </p:cNvPicPr>
          <p:nvPr/>
        </p:nvPicPr>
        <p:blipFill>
          <a:blip r:embed="rId2"/>
          <a:stretch>
            <a:fillRect/>
          </a:stretch>
        </p:blipFill>
        <p:spPr>
          <a:xfrm>
            <a:off x="1187677" y="497631"/>
            <a:ext cx="4057402" cy="3715061"/>
          </a:xfrm>
          <a:prstGeom prst="rect">
            <a:avLst/>
          </a:prstGeom>
        </p:spPr>
      </p:pic>
      <p:cxnSp>
        <p:nvCxnSpPr>
          <p:cNvPr id="19" name="Straight Connector 18">
            <a:extLst>
              <a:ext uri="{FF2B5EF4-FFF2-40B4-BE49-F238E27FC236}">
                <a16:creationId xmlns:a16="http://schemas.microsoft.com/office/drawing/2014/main" id="{65CD85AE-D994-4B11-BE24-C38EB7B9E8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4913"/>
            <a:ext cx="0" cy="2083837"/>
          </a:xfrm>
          <a:prstGeom prst="line">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7E81A5B-165B-B547-30F5-A971E54B51C6}"/>
              </a:ext>
            </a:extLst>
          </p:cNvPr>
          <p:cNvPicPr>
            <a:picLocks noChangeAspect="1"/>
          </p:cNvPicPr>
          <p:nvPr/>
        </p:nvPicPr>
        <p:blipFill>
          <a:blip r:embed="rId3"/>
          <a:stretch>
            <a:fillRect/>
          </a:stretch>
        </p:blipFill>
        <p:spPr>
          <a:xfrm>
            <a:off x="6308090" y="497654"/>
            <a:ext cx="5335048" cy="3612527"/>
          </a:xfrm>
          <a:prstGeom prst="rect">
            <a:avLst/>
          </a:prstGeom>
        </p:spPr>
      </p:pic>
      <p:sp>
        <p:nvSpPr>
          <p:cNvPr id="10" name="Content Placeholder 9">
            <a:extLst>
              <a:ext uri="{FF2B5EF4-FFF2-40B4-BE49-F238E27FC236}">
                <a16:creationId xmlns:a16="http://schemas.microsoft.com/office/drawing/2014/main" id="{E8BD462D-94C6-F389-68B7-7CE769F49A50}"/>
              </a:ext>
            </a:extLst>
          </p:cNvPr>
          <p:cNvSpPr>
            <a:spLocks noGrp="1"/>
          </p:cNvSpPr>
          <p:nvPr>
            <p:ph idx="1"/>
          </p:nvPr>
        </p:nvSpPr>
        <p:spPr>
          <a:xfrm>
            <a:off x="6256865" y="4615542"/>
            <a:ext cx="5010691" cy="1530221"/>
          </a:xfrm>
          <a:solidFill>
            <a:schemeClr val="accent1">
              <a:lumMod val="40000"/>
              <a:lumOff val="60000"/>
            </a:schemeClr>
          </a:solidFill>
        </p:spPr>
        <p:txBody>
          <a:bodyPr anchor="ctr">
            <a:normAutofit fontScale="77500" lnSpcReduction="20000"/>
          </a:bodyPr>
          <a:lstStyle/>
          <a:p>
            <a:pPr algn="l"/>
            <a:r>
              <a:rPr lang="en-US" sz="1800" b="0" i="0" u="none" strike="noStrike" baseline="0" dirty="0">
                <a:solidFill>
                  <a:schemeClr val="bg1"/>
                </a:solidFill>
                <a:latin typeface="ArialMT"/>
              </a:rPr>
              <a:t>The coefficient of 0.13 signifies that there is a </a:t>
            </a:r>
            <a:r>
              <a:rPr lang="en-US" sz="1800" b="0" i="0" u="none" strike="noStrike" baseline="0" dirty="0">
                <a:solidFill>
                  <a:schemeClr val="bg1"/>
                </a:solidFill>
                <a:highlight>
                  <a:srgbClr val="00FF00"/>
                </a:highlight>
                <a:latin typeface="ArialMT"/>
              </a:rPr>
              <a:t>weak positive correlation</a:t>
            </a:r>
            <a:r>
              <a:rPr lang="en-US" sz="1800" b="0" i="0" u="none" strike="noStrike" baseline="0" dirty="0">
                <a:solidFill>
                  <a:schemeClr val="bg1"/>
                </a:solidFill>
                <a:latin typeface="ArialMT"/>
              </a:rPr>
              <a:t> between the expiration </a:t>
            </a:r>
            <a:r>
              <a:rPr lang="en-US" sz="1800" b="0" i="0" u="none" strike="noStrike" baseline="0" dirty="0" err="1">
                <a:solidFill>
                  <a:schemeClr val="bg1"/>
                </a:solidFill>
                <a:latin typeface="ArialMT"/>
              </a:rPr>
              <a:t>ime</a:t>
            </a:r>
            <a:r>
              <a:rPr lang="en-US" sz="1800" b="0" i="0" u="none" strike="noStrike" baseline="0" dirty="0">
                <a:solidFill>
                  <a:schemeClr val="bg1"/>
                </a:solidFill>
                <a:latin typeface="ArialMT"/>
              </a:rPr>
              <a:t> and coupon acceptance. </a:t>
            </a:r>
            <a:r>
              <a:rPr lang="en-US" sz="1800" b="0" i="0" u="none" strike="noStrike" baseline="0" dirty="0">
                <a:solidFill>
                  <a:schemeClr val="bg1"/>
                </a:solidFill>
                <a:highlight>
                  <a:srgbClr val="00FF00"/>
                </a:highlight>
                <a:latin typeface="ArialMT"/>
              </a:rPr>
              <a:t>Increase in expiration time does affect the coupon acceptance</a:t>
            </a:r>
            <a:r>
              <a:rPr lang="en-US" sz="1800" b="0" i="0" u="none" strike="noStrike" baseline="0" dirty="0">
                <a:solidFill>
                  <a:schemeClr val="bg1"/>
                </a:solidFill>
                <a:latin typeface="ArialMT"/>
              </a:rPr>
              <a:t>. </a:t>
            </a:r>
          </a:p>
          <a:p>
            <a:pPr algn="l"/>
            <a:r>
              <a:rPr lang="en-US" sz="1800" b="0" i="0" u="none" strike="noStrike" baseline="0" dirty="0">
                <a:solidFill>
                  <a:schemeClr val="bg1"/>
                </a:solidFill>
                <a:latin typeface="ArialMT"/>
              </a:rPr>
              <a:t>coefficient of -0.03 signifies a </a:t>
            </a:r>
            <a:r>
              <a:rPr lang="en-US" sz="1800" b="0" i="0" u="none" strike="noStrike" baseline="0" dirty="0">
                <a:solidFill>
                  <a:schemeClr val="bg1"/>
                </a:solidFill>
                <a:highlight>
                  <a:srgbClr val="FF0000"/>
                </a:highlight>
                <a:latin typeface="ArialMT"/>
              </a:rPr>
              <a:t>weak correlation</a:t>
            </a:r>
            <a:r>
              <a:rPr lang="en-US" sz="1800" b="0" i="0" u="none" strike="noStrike" baseline="0" dirty="0">
                <a:solidFill>
                  <a:schemeClr val="bg1"/>
                </a:solidFill>
                <a:latin typeface="ArialMT"/>
              </a:rPr>
              <a:t>. </a:t>
            </a:r>
            <a:r>
              <a:rPr lang="en-US" sz="1800" b="0" i="0" u="none" strike="noStrike" baseline="0" dirty="0">
                <a:solidFill>
                  <a:schemeClr val="bg1"/>
                </a:solidFill>
                <a:highlight>
                  <a:srgbClr val="FF0000"/>
                </a:highlight>
                <a:latin typeface="ArialMT"/>
              </a:rPr>
              <a:t>As age increases, coupon acceptance decreases</a:t>
            </a:r>
            <a:endParaRPr lang="en-US" sz="1700" dirty="0">
              <a:solidFill>
                <a:schemeClr val="bg1"/>
              </a:solidFill>
              <a:highlight>
                <a:srgbClr val="FF0000"/>
              </a:highlight>
              <a:latin typeface="Bahnschrift SemiBold" panose="020B0502040204020203" pitchFamily="34" charset="0"/>
            </a:endParaRPr>
          </a:p>
        </p:txBody>
      </p:sp>
      <p:sp>
        <p:nvSpPr>
          <p:cNvPr id="4" name="Slide Number Placeholder 3">
            <a:extLst>
              <a:ext uri="{FF2B5EF4-FFF2-40B4-BE49-F238E27FC236}">
                <a16:creationId xmlns:a16="http://schemas.microsoft.com/office/drawing/2014/main" id="{876A9C22-CFDC-D6BD-2EE2-5619C3663980}"/>
              </a:ext>
            </a:extLst>
          </p:cNvPr>
          <p:cNvSpPr>
            <a:spLocks noGrp="1"/>
          </p:cNvSpPr>
          <p:nvPr>
            <p:ph type="sldNum" sz="quarter" idx="12"/>
          </p:nvPr>
        </p:nvSpPr>
        <p:spPr>
          <a:xfrm>
            <a:off x="10514011" y="6248400"/>
            <a:ext cx="753545" cy="365125"/>
          </a:xfrm>
        </p:spPr>
        <p:txBody>
          <a:bodyPr>
            <a:normAutofit/>
          </a:bodyPr>
          <a:lstStyle/>
          <a:p>
            <a:pPr>
              <a:spcAft>
                <a:spcPts val="600"/>
              </a:spcAft>
            </a:pPr>
            <a:fld id="{48F63A3B-78C7-47BE-AE5E-E10140E04643}" type="slidenum">
              <a:rPr lang="en-US" smtClean="0"/>
              <a:pPr>
                <a:spcAft>
                  <a:spcPts val="600"/>
                </a:spcAft>
              </a:pPr>
              <a:t>17</a:t>
            </a:fld>
            <a:endParaRPr lang="en-US"/>
          </a:p>
        </p:txBody>
      </p:sp>
    </p:spTree>
    <p:extLst>
      <p:ext uri="{BB962C8B-B14F-4D97-AF65-F5344CB8AC3E}">
        <p14:creationId xmlns:p14="http://schemas.microsoft.com/office/powerpoint/2010/main" val="27494842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4DF6FD2-8392-4837-BC2C-D6F50336A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CB47AC-DDF9-A5C5-87D3-93FA653F34DE}"/>
              </a:ext>
            </a:extLst>
          </p:cNvPr>
          <p:cNvSpPr>
            <a:spLocks noGrp="1"/>
          </p:cNvSpPr>
          <p:nvPr>
            <p:ph type="title"/>
          </p:nvPr>
        </p:nvSpPr>
        <p:spPr>
          <a:xfrm>
            <a:off x="530353" y="3865978"/>
            <a:ext cx="1911096" cy="1979597"/>
          </a:xfrm>
        </p:spPr>
        <p:txBody>
          <a:bodyPr anchor="ctr">
            <a:normAutofit/>
          </a:bodyPr>
          <a:lstStyle/>
          <a:p>
            <a:pPr algn="l"/>
            <a:r>
              <a:rPr lang="en-US" sz="2400" dirty="0">
                <a:solidFill>
                  <a:schemeClr val="bg1"/>
                </a:solidFill>
              </a:rPr>
              <a:t>UNI VARIATE ANALYSIS</a:t>
            </a:r>
          </a:p>
        </p:txBody>
      </p:sp>
      <p:sp>
        <p:nvSpPr>
          <p:cNvPr id="43" name="Rectangle 42">
            <a:extLst>
              <a:ext uri="{FF2B5EF4-FFF2-40B4-BE49-F238E27FC236}">
                <a16:creationId xmlns:a16="http://schemas.microsoft.com/office/drawing/2014/main" id="{888E96BA-2F92-4B53-9920-7F584FCBD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881" y="826094"/>
            <a:ext cx="3291840" cy="2743200"/>
          </a:xfrm>
          <a:prstGeom prst="rect">
            <a:avLst/>
          </a:prstGeom>
          <a:solidFill>
            <a:schemeClr val="tx1"/>
          </a:solidFill>
          <a:ln w="38100">
            <a:solidFill>
              <a:schemeClr val="tx1"/>
            </a:solidFill>
          </a:ln>
          <a:effectLst>
            <a:innerShdw blurRad="1143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BAB389E-11B2-2B83-ACD3-58FEA1090A51}"/>
              </a:ext>
            </a:extLst>
          </p:cNvPr>
          <p:cNvPicPr>
            <a:picLocks noChangeAspect="1"/>
          </p:cNvPicPr>
          <p:nvPr/>
        </p:nvPicPr>
        <p:blipFill>
          <a:blip r:embed="rId2"/>
          <a:stretch>
            <a:fillRect/>
          </a:stretch>
        </p:blipFill>
        <p:spPr>
          <a:xfrm>
            <a:off x="1032201" y="1012424"/>
            <a:ext cx="2743200" cy="2320055"/>
          </a:xfrm>
          <a:prstGeom prst="rect">
            <a:avLst/>
          </a:prstGeom>
        </p:spPr>
      </p:pic>
      <p:sp>
        <p:nvSpPr>
          <p:cNvPr id="44" name="Rectangle 43">
            <a:extLst>
              <a:ext uri="{FF2B5EF4-FFF2-40B4-BE49-F238E27FC236}">
                <a16:creationId xmlns:a16="http://schemas.microsoft.com/office/drawing/2014/main" id="{710F4DC9-E9BB-4C25-B45C-438D4D031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826094"/>
            <a:ext cx="3291840" cy="2743200"/>
          </a:xfrm>
          <a:prstGeom prst="rect">
            <a:avLst/>
          </a:prstGeom>
          <a:solidFill>
            <a:schemeClr val="tx1"/>
          </a:solidFill>
          <a:ln w="38100">
            <a:solidFill>
              <a:schemeClr val="tx1"/>
            </a:solidFill>
          </a:ln>
          <a:effectLst>
            <a:innerShdw blurRad="1143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B2341D19-FB57-167B-2FE0-FBA743F89A57}"/>
              </a:ext>
            </a:extLst>
          </p:cNvPr>
          <p:cNvPicPr>
            <a:picLocks noChangeAspect="1"/>
          </p:cNvPicPr>
          <p:nvPr/>
        </p:nvPicPr>
        <p:blipFill>
          <a:blip r:embed="rId3"/>
          <a:stretch>
            <a:fillRect/>
          </a:stretch>
        </p:blipFill>
        <p:spPr>
          <a:xfrm>
            <a:off x="4724400" y="1066800"/>
            <a:ext cx="3017520" cy="2265679"/>
          </a:xfrm>
          <a:prstGeom prst="rect">
            <a:avLst/>
          </a:prstGeom>
          <a:scene3d>
            <a:camera prst="orthographicFront"/>
            <a:lightRig rig="twoPt" dir="t">
              <a:rot lat="0" lon="0" rev="7200000"/>
            </a:lightRig>
          </a:scene3d>
          <a:sp3d>
            <a:bevelT w="25400" h="19050"/>
          </a:sp3d>
        </p:spPr>
      </p:pic>
      <p:sp>
        <p:nvSpPr>
          <p:cNvPr id="45" name="Rectangle 44">
            <a:extLst>
              <a:ext uri="{FF2B5EF4-FFF2-40B4-BE49-F238E27FC236}">
                <a16:creationId xmlns:a16="http://schemas.microsoft.com/office/drawing/2014/main" id="{0ECF3DCD-241A-410B-A7A2-9C0C5818E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2279" y="826094"/>
            <a:ext cx="3291840" cy="2743200"/>
          </a:xfrm>
          <a:prstGeom prst="rect">
            <a:avLst/>
          </a:prstGeom>
          <a:solidFill>
            <a:schemeClr val="tx1"/>
          </a:solidFill>
          <a:ln w="38100">
            <a:solidFill>
              <a:schemeClr val="tx1"/>
            </a:solidFill>
          </a:ln>
          <a:effectLst>
            <a:innerShdw blurRad="1143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8D25473-2736-74A3-480C-DD7EF7AEA35F}"/>
              </a:ext>
            </a:extLst>
          </p:cNvPr>
          <p:cNvPicPr>
            <a:picLocks noChangeAspect="1"/>
          </p:cNvPicPr>
          <p:nvPr/>
        </p:nvPicPr>
        <p:blipFill>
          <a:blip r:embed="rId4"/>
          <a:stretch>
            <a:fillRect/>
          </a:stretch>
        </p:blipFill>
        <p:spPr>
          <a:xfrm>
            <a:off x="8416599" y="1012424"/>
            <a:ext cx="3017520" cy="2416576"/>
          </a:xfrm>
          <a:prstGeom prst="rect">
            <a:avLst/>
          </a:prstGeom>
        </p:spPr>
      </p:pic>
      <p:sp>
        <p:nvSpPr>
          <p:cNvPr id="10" name="Content Placeholder 9">
            <a:extLst>
              <a:ext uri="{FF2B5EF4-FFF2-40B4-BE49-F238E27FC236}">
                <a16:creationId xmlns:a16="http://schemas.microsoft.com/office/drawing/2014/main" id="{6B5888A6-5104-F4FB-C7B7-1D15B23311C3}"/>
              </a:ext>
            </a:extLst>
          </p:cNvPr>
          <p:cNvSpPr>
            <a:spLocks noGrp="1"/>
          </p:cNvSpPr>
          <p:nvPr>
            <p:ph idx="1"/>
          </p:nvPr>
        </p:nvSpPr>
        <p:spPr>
          <a:xfrm>
            <a:off x="3048000" y="3881658"/>
            <a:ext cx="8219557" cy="2366742"/>
          </a:xfrm>
          <a:solidFill>
            <a:schemeClr val="accent1">
              <a:lumMod val="40000"/>
              <a:lumOff val="60000"/>
            </a:schemeClr>
          </a:solidFill>
        </p:spPr>
        <p:txBody>
          <a:bodyPr anchor="ctr">
            <a:normAutofit fontScale="70000" lnSpcReduction="20000"/>
          </a:bodyPr>
          <a:lstStyle/>
          <a:p>
            <a:pPr marL="0" indent="0" algn="l">
              <a:buNone/>
            </a:pPr>
            <a:r>
              <a:rPr lang="en-US" sz="1800" b="0" i="0" u="none" strike="noStrike" baseline="0" dirty="0">
                <a:solidFill>
                  <a:srgbClr val="00B050"/>
                </a:solidFill>
                <a:latin typeface="ArialMT"/>
              </a:rPr>
              <a:t>Almost every coupon that is between 20-50 worth is accepted. Customers are accepting coupons for high-quality restaurants</a:t>
            </a:r>
            <a:r>
              <a:rPr lang="en-US" sz="1800" b="0" i="0" u="none" strike="noStrike" baseline="0" dirty="0">
                <a:latin typeface="ArialMT"/>
              </a:rPr>
              <a:t>. </a:t>
            </a:r>
          </a:p>
          <a:p>
            <a:pPr marL="0" indent="0" algn="l">
              <a:buNone/>
            </a:pPr>
            <a:r>
              <a:rPr lang="en-US" sz="1800" b="0" i="0" u="none" strike="noStrike" baseline="0" dirty="0">
                <a:solidFill>
                  <a:srgbClr val="FF0000"/>
                </a:solidFill>
                <a:latin typeface="ArialMT"/>
              </a:rPr>
              <a:t>There are more rejections among coupons for bars and coffeehouses.</a:t>
            </a:r>
          </a:p>
          <a:p>
            <a:pPr marL="0" indent="0" algn="l">
              <a:buNone/>
            </a:pPr>
            <a:r>
              <a:rPr lang="en-US" sz="1800" b="0" i="0" u="none" strike="noStrike" baseline="0" dirty="0">
                <a:solidFill>
                  <a:srgbClr val="00B050"/>
                </a:solidFill>
                <a:latin typeface="ArialMT"/>
              </a:rPr>
              <a:t>People also redeem and carry out coupons more often.</a:t>
            </a:r>
          </a:p>
          <a:p>
            <a:pPr marL="0" indent="0" algn="l">
              <a:buNone/>
            </a:pPr>
            <a:r>
              <a:rPr lang="en-US" sz="1800" b="0" i="0" u="none" strike="noStrike" baseline="0" dirty="0">
                <a:solidFill>
                  <a:srgbClr val="00B050"/>
                </a:solidFill>
                <a:latin typeface="ArialMT"/>
              </a:rPr>
              <a:t>Drivers with 37500-62500, and 1000000 tend to redeem more coupons. Redemption is more</a:t>
            </a:r>
          </a:p>
          <a:p>
            <a:pPr marL="0" indent="0" algn="l">
              <a:buNone/>
            </a:pPr>
            <a:r>
              <a:rPr lang="en-US" sz="1800" b="0" i="0" u="none" strike="noStrike" baseline="0" dirty="0">
                <a:solidFill>
                  <a:srgbClr val="00B050"/>
                </a:solidFill>
                <a:latin typeface="ArialMT"/>
              </a:rPr>
              <a:t>among 12500-37500 too.</a:t>
            </a:r>
          </a:p>
          <a:p>
            <a:pPr marL="0" indent="0" algn="l">
              <a:buNone/>
            </a:pPr>
            <a:r>
              <a:rPr lang="en-US" sz="1800" b="0" i="0" u="none" strike="noStrike" baseline="0" dirty="0">
                <a:solidFill>
                  <a:srgbClr val="00B050"/>
                </a:solidFill>
                <a:latin typeface="ArialMT"/>
              </a:rPr>
              <a:t>Customers with high school and bachelor’s degrees accept coupons more. </a:t>
            </a:r>
            <a:r>
              <a:rPr lang="en-US" sz="1800" b="0" i="0" u="none" strike="noStrike" baseline="0" dirty="0">
                <a:solidFill>
                  <a:srgbClr val="FF0000"/>
                </a:solidFill>
                <a:latin typeface="ArialMT"/>
              </a:rPr>
              <a:t>Whereas graduates and no degree students rarely accept the coupons</a:t>
            </a:r>
            <a:endParaRPr lang="en-US" dirty="0">
              <a:solidFill>
                <a:srgbClr val="FF0000"/>
              </a:solidFill>
            </a:endParaRPr>
          </a:p>
        </p:txBody>
      </p:sp>
      <p:sp>
        <p:nvSpPr>
          <p:cNvPr id="4" name="Slide Number Placeholder 3">
            <a:extLst>
              <a:ext uri="{FF2B5EF4-FFF2-40B4-BE49-F238E27FC236}">
                <a16:creationId xmlns:a16="http://schemas.microsoft.com/office/drawing/2014/main" id="{60EE183A-6147-FB28-5CCA-6571F80F3937}"/>
              </a:ext>
            </a:extLst>
          </p:cNvPr>
          <p:cNvSpPr>
            <a:spLocks noGrp="1"/>
          </p:cNvSpPr>
          <p:nvPr>
            <p:ph type="sldNum" sz="quarter" idx="12"/>
          </p:nvPr>
        </p:nvSpPr>
        <p:spPr>
          <a:xfrm>
            <a:off x="10514011" y="5883275"/>
            <a:ext cx="753545" cy="365125"/>
          </a:xfrm>
        </p:spPr>
        <p:txBody>
          <a:bodyPr>
            <a:normAutofit/>
          </a:bodyPr>
          <a:lstStyle/>
          <a:p>
            <a:pPr>
              <a:spcAft>
                <a:spcPts val="600"/>
              </a:spcAft>
            </a:pPr>
            <a:fld id="{48F63A3B-78C7-47BE-AE5E-E10140E04643}" type="slidenum">
              <a:rPr lang="en-US" smtClean="0"/>
              <a:pPr>
                <a:spcAft>
                  <a:spcPts val="600"/>
                </a:spcAft>
              </a:pPr>
              <a:t>18</a:t>
            </a:fld>
            <a:endParaRPr lang="en-US"/>
          </a:p>
        </p:txBody>
      </p:sp>
    </p:spTree>
    <p:extLst>
      <p:ext uri="{BB962C8B-B14F-4D97-AF65-F5344CB8AC3E}">
        <p14:creationId xmlns:p14="http://schemas.microsoft.com/office/powerpoint/2010/main" val="7156148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27636-16C2-8718-43C4-174FBD7335E5}"/>
              </a:ext>
            </a:extLst>
          </p:cNvPr>
          <p:cNvSpPr>
            <a:spLocks noGrp="1"/>
          </p:cNvSpPr>
          <p:nvPr>
            <p:ph type="title"/>
          </p:nvPr>
        </p:nvSpPr>
        <p:spPr>
          <a:xfrm>
            <a:off x="913795" y="193964"/>
            <a:ext cx="6031950" cy="480291"/>
          </a:xfrm>
          <a:solidFill>
            <a:schemeClr val="accent1">
              <a:lumMod val="40000"/>
              <a:lumOff val="60000"/>
            </a:schemeClr>
          </a:solidFill>
        </p:spPr>
        <p:txBody>
          <a:bodyPr>
            <a:normAutofit/>
          </a:bodyPr>
          <a:lstStyle/>
          <a:p>
            <a:r>
              <a:rPr lang="en-US" sz="2400" dirty="0">
                <a:solidFill>
                  <a:schemeClr val="bg1"/>
                </a:solidFill>
              </a:rPr>
              <a:t>MULTI VARIATE ANALYSIS</a:t>
            </a:r>
          </a:p>
        </p:txBody>
      </p:sp>
      <p:sp>
        <p:nvSpPr>
          <p:cNvPr id="4" name="Slide Number Placeholder 3">
            <a:extLst>
              <a:ext uri="{FF2B5EF4-FFF2-40B4-BE49-F238E27FC236}">
                <a16:creationId xmlns:a16="http://schemas.microsoft.com/office/drawing/2014/main" id="{DF3F65F1-7BF8-5009-8295-2E50ECEA2F92}"/>
              </a:ext>
            </a:extLst>
          </p:cNvPr>
          <p:cNvSpPr>
            <a:spLocks noGrp="1"/>
          </p:cNvSpPr>
          <p:nvPr>
            <p:ph type="sldNum" sz="quarter" idx="12"/>
          </p:nvPr>
        </p:nvSpPr>
        <p:spPr/>
        <p:txBody>
          <a:bodyPr/>
          <a:lstStyle/>
          <a:p>
            <a:fld id="{48F63A3B-78C7-47BE-AE5E-E10140E04643}" type="slidenum">
              <a:rPr lang="en-US" smtClean="0"/>
              <a:pPr/>
              <a:t>19</a:t>
            </a:fld>
            <a:endParaRPr lang="en-US" dirty="0"/>
          </a:p>
        </p:txBody>
      </p:sp>
      <p:pic>
        <p:nvPicPr>
          <p:cNvPr id="5" name="Content Placeholder 4">
            <a:extLst>
              <a:ext uri="{FF2B5EF4-FFF2-40B4-BE49-F238E27FC236}">
                <a16:creationId xmlns:a16="http://schemas.microsoft.com/office/drawing/2014/main" id="{8CC2919A-1A5A-731A-135B-D8F90819CA27}"/>
              </a:ext>
            </a:extLst>
          </p:cNvPr>
          <p:cNvPicPr>
            <a:picLocks noGrp="1" noChangeAspect="1"/>
          </p:cNvPicPr>
          <p:nvPr>
            <p:ph idx="1"/>
          </p:nvPr>
        </p:nvPicPr>
        <p:blipFill>
          <a:blip r:embed="rId2"/>
          <a:stretch>
            <a:fillRect/>
          </a:stretch>
        </p:blipFill>
        <p:spPr>
          <a:xfrm>
            <a:off x="924444" y="1043709"/>
            <a:ext cx="9900573" cy="5204691"/>
          </a:xfrm>
          <a:prstGeom prst="rect">
            <a:avLst/>
          </a:prstGeom>
        </p:spPr>
      </p:pic>
    </p:spTree>
    <p:extLst>
      <p:ext uri="{BB962C8B-B14F-4D97-AF65-F5344CB8AC3E}">
        <p14:creationId xmlns:p14="http://schemas.microsoft.com/office/powerpoint/2010/main" val="181776375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3795" y="609600"/>
            <a:ext cx="10353761" cy="1326321"/>
          </a:xfrm>
        </p:spPr>
        <p:txBody>
          <a:bodyPr vert="horz" lIns="91440" tIns="45720" rIns="91440" bIns="45720" rtlCol="0" anchor="ctr">
            <a:normAutofit/>
          </a:bodyPr>
          <a:lstStyle/>
          <a:p>
            <a:pPr algn="ctr">
              <a:lnSpc>
                <a:spcPct val="90000"/>
              </a:lnSpc>
            </a:pPr>
            <a:r>
              <a:rPr lang="en-US" sz="3400">
                <a:solidFill>
                  <a:schemeClr val="bg1">
                    <a:lumMod val="95000"/>
                    <a:lumOff val="5000"/>
                  </a:schemeClr>
                </a:solidFill>
                <a:cs typeface="+mj-cs"/>
              </a:rPr>
              <a:t>AGENDA</a:t>
            </a:r>
            <a:endParaRPr lang="en-US" sz="3400" dirty="0">
              <a:solidFill>
                <a:schemeClr val="bg1">
                  <a:lumMod val="95000"/>
                  <a:lumOff val="5000"/>
                </a:schemeClr>
              </a:solidFill>
              <a:cs typeface="+mj-cs"/>
            </a:endParaRP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514011" y="5883275"/>
            <a:ext cx="753545" cy="365125"/>
          </a:xfrm>
        </p:spPr>
        <p:txBody>
          <a:bodyPr vert="horz" lIns="91440" tIns="45720" rIns="91440" bIns="45720" rtlCol="0" anchor="ctr">
            <a:normAutofit/>
          </a:bodyPr>
          <a:lstStyle/>
          <a:p>
            <a:pPr defTabSz="914400">
              <a:spcAft>
                <a:spcPts val="600"/>
              </a:spcAft>
            </a:pPr>
            <a:fld id="{48F63A3B-78C7-47BE-AE5E-E10140E04643}" type="slidenum">
              <a:rPr lang="en-US" sz="1000" smtClean="0">
                <a:latin typeface="+mn-lt"/>
              </a:rPr>
              <a:pPr defTabSz="914400">
                <a:spcAft>
                  <a:spcPts val="600"/>
                </a:spcAft>
              </a:pPr>
              <a:t>2</a:t>
            </a:fld>
            <a:endParaRPr lang="en-US" sz="1000">
              <a:latin typeface="+mn-lt"/>
            </a:endParaRPr>
          </a:p>
        </p:txBody>
      </p:sp>
      <p:graphicFrame>
        <p:nvGraphicFramePr>
          <p:cNvPr id="14" name="Content Placeholder 2">
            <a:extLst>
              <a:ext uri="{FF2B5EF4-FFF2-40B4-BE49-F238E27FC236}">
                <a16:creationId xmlns:a16="http://schemas.microsoft.com/office/drawing/2014/main" id="{F232201C-6C28-7BDB-038F-68BA4D100DA0}"/>
              </a:ext>
            </a:extLst>
          </p:cNvPr>
          <p:cNvGraphicFramePr>
            <a:graphicFrameLocks noGrp="1"/>
          </p:cNvGraphicFramePr>
          <p:nvPr>
            <p:ph sz="half" idx="2"/>
            <p:extLst>
              <p:ext uri="{D42A27DB-BD31-4B8C-83A1-F6EECF244321}">
                <p14:modId xmlns:p14="http://schemas.microsoft.com/office/powerpoint/2010/main" val="2384439773"/>
              </p:ext>
            </p:extLst>
          </p:nvPr>
        </p:nvGraphicFramePr>
        <p:xfrm>
          <a:off x="913795" y="1786270"/>
          <a:ext cx="10353762" cy="40049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321975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24138">
              <a:schemeClr val="accent4">
                <a:lumMod val="50000"/>
              </a:schemeClr>
            </a:gs>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B76F39C-DC92-43A2-AFAC-DF33A3F0E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04E12-CF4A-1CA3-AC7D-5AE7EA9823FA}"/>
              </a:ext>
            </a:extLst>
          </p:cNvPr>
          <p:cNvSpPr>
            <a:spLocks noGrp="1"/>
          </p:cNvSpPr>
          <p:nvPr>
            <p:ph type="title"/>
          </p:nvPr>
        </p:nvSpPr>
        <p:spPr>
          <a:xfrm>
            <a:off x="913796" y="4223657"/>
            <a:ext cx="3874927" cy="1922107"/>
          </a:xfrm>
        </p:spPr>
        <p:txBody>
          <a:bodyPr>
            <a:normAutofit/>
          </a:bodyPr>
          <a:lstStyle/>
          <a:p>
            <a:pPr algn="l"/>
            <a:r>
              <a:rPr lang="en-US" sz="2800" dirty="0">
                <a:solidFill>
                  <a:schemeClr val="bg1"/>
                </a:solidFill>
              </a:rPr>
              <a:t>FEATURE TRANSFORMATION</a:t>
            </a:r>
          </a:p>
        </p:txBody>
      </p:sp>
      <p:pic>
        <p:nvPicPr>
          <p:cNvPr id="8" name="Picture 7">
            <a:extLst>
              <a:ext uri="{FF2B5EF4-FFF2-40B4-BE49-F238E27FC236}">
                <a16:creationId xmlns:a16="http://schemas.microsoft.com/office/drawing/2014/main" id="{EAF94B4E-A874-EDE4-8E81-E88ABAFDA0F9}"/>
              </a:ext>
            </a:extLst>
          </p:cNvPr>
          <p:cNvPicPr>
            <a:picLocks noChangeAspect="1"/>
          </p:cNvPicPr>
          <p:nvPr/>
        </p:nvPicPr>
        <p:blipFill>
          <a:blip r:embed="rId2"/>
          <a:stretch>
            <a:fillRect/>
          </a:stretch>
        </p:blipFill>
        <p:spPr>
          <a:xfrm>
            <a:off x="583748" y="497632"/>
            <a:ext cx="5265264" cy="3398398"/>
          </a:xfrm>
          <a:prstGeom prst="rect">
            <a:avLst/>
          </a:prstGeom>
        </p:spPr>
      </p:pic>
      <p:cxnSp>
        <p:nvCxnSpPr>
          <p:cNvPr id="33" name="Straight Connector 32">
            <a:extLst>
              <a:ext uri="{FF2B5EF4-FFF2-40B4-BE49-F238E27FC236}">
                <a16:creationId xmlns:a16="http://schemas.microsoft.com/office/drawing/2014/main" id="{966758FC-A415-4D42-862A-2C0765FF80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4913"/>
            <a:ext cx="0" cy="2083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2BA47BA4-96EE-AC04-D84A-EDFD5E38ABE3}"/>
              </a:ext>
            </a:extLst>
          </p:cNvPr>
          <p:cNvPicPr>
            <a:picLocks noChangeAspect="1"/>
          </p:cNvPicPr>
          <p:nvPr/>
        </p:nvPicPr>
        <p:blipFill>
          <a:blip r:embed="rId3"/>
          <a:stretch>
            <a:fillRect/>
          </a:stretch>
        </p:blipFill>
        <p:spPr>
          <a:xfrm>
            <a:off x="6294346" y="497655"/>
            <a:ext cx="5362537" cy="3398352"/>
          </a:xfrm>
          <a:prstGeom prst="rect">
            <a:avLst/>
          </a:prstGeom>
        </p:spPr>
      </p:pic>
      <p:sp>
        <p:nvSpPr>
          <p:cNvPr id="19" name="Content Placeholder 9">
            <a:extLst>
              <a:ext uri="{FF2B5EF4-FFF2-40B4-BE49-F238E27FC236}">
                <a16:creationId xmlns:a16="http://schemas.microsoft.com/office/drawing/2014/main" id="{2E8A3F2C-22A6-66F6-15AE-88D099F85F26}"/>
              </a:ext>
            </a:extLst>
          </p:cNvPr>
          <p:cNvSpPr>
            <a:spLocks noGrp="1"/>
          </p:cNvSpPr>
          <p:nvPr>
            <p:ph idx="1"/>
          </p:nvPr>
        </p:nvSpPr>
        <p:spPr>
          <a:xfrm>
            <a:off x="5323840" y="4223657"/>
            <a:ext cx="6333043" cy="2217783"/>
          </a:xfrm>
          <a:solidFill>
            <a:schemeClr val="accent1">
              <a:lumMod val="40000"/>
              <a:lumOff val="60000"/>
            </a:schemeClr>
          </a:solidFill>
        </p:spPr>
        <p:txBody>
          <a:bodyPr anchor="ctr">
            <a:normAutofit lnSpcReduction="10000"/>
          </a:bodyPr>
          <a:lstStyle/>
          <a:p>
            <a:pPr marL="0" indent="0" algn="l">
              <a:buNone/>
            </a:pPr>
            <a:r>
              <a:rPr lang="en-US" sz="1800" b="0" i="0" u="none" strike="noStrike" baseline="0" dirty="0">
                <a:solidFill>
                  <a:schemeClr val="bg1"/>
                </a:solidFill>
                <a:latin typeface="ArialMT"/>
              </a:rPr>
              <a:t>Created a single distance column using feature engineering. Coupons that are less than 15 min driving distance as 0, between 15-25 minutes as 1, and greater than 25 minutes as 2. </a:t>
            </a:r>
            <a:r>
              <a:rPr lang="en-US" sz="1800" b="0" i="0" u="none" strike="noStrike" baseline="0" dirty="0">
                <a:solidFill>
                  <a:schemeClr val="bg1"/>
                </a:solidFill>
                <a:highlight>
                  <a:srgbClr val="00FF00"/>
                </a:highlight>
                <a:latin typeface="ArialMT"/>
              </a:rPr>
              <a:t>Coupons that are less than 15 minutes driving distance are accepted more, than 15-25 minutes. </a:t>
            </a:r>
            <a:r>
              <a:rPr lang="en-US" sz="1800" b="0" i="0" u="none" strike="noStrike" baseline="0" dirty="0">
                <a:solidFill>
                  <a:schemeClr val="bg1"/>
                </a:solidFill>
                <a:highlight>
                  <a:srgbClr val="FF0000"/>
                </a:highlight>
                <a:latin typeface="ArialMT"/>
              </a:rPr>
              <a:t>Customers tend to reject coupons that are more than 25 minutes driving distance.</a:t>
            </a:r>
            <a:endParaRPr lang="en-US" dirty="0">
              <a:solidFill>
                <a:schemeClr val="bg1"/>
              </a:solidFill>
              <a:highlight>
                <a:srgbClr val="FF0000"/>
              </a:highlight>
            </a:endParaRPr>
          </a:p>
        </p:txBody>
      </p:sp>
      <p:sp>
        <p:nvSpPr>
          <p:cNvPr id="4" name="Slide Number Placeholder 3">
            <a:extLst>
              <a:ext uri="{FF2B5EF4-FFF2-40B4-BE49-F238E27FC236}">
                <a16:creationId xmlns:a16="http://schemas.microsoft.com/office/drawing/2014/main" id="{CA25C62D-0645-4578-EF80-8905A56ADED1}"/>
              </a:ext>
            </a:extLst>
          </p:cNvPr>
          <p:cNvSpPr>
            <a:spLocks noGrp="1"/>
          </p:cNvSpPr>
          <p:nvPr>
            <p:ph type="sldNum" sz="quarter" idx="12"/>
          </p:nvPr>
        </p:nvSpPr>
        <p:spPr>
          <a:xfrm>
            <a:off x="10514011" y="6248400"/>
            <a:ext cx="753545" cy="365125"/>
          </a:xfrm>
        </p:spPr>
        <p:txBody>
          <a:bodyPr>
            <a:normAutofit/>
          </a:bodyPr>
          <a:lstStyle/>
          <a:p>
            <a:pPr>
              <a:spcAft>
                <a:spcPts val="600"/>
              </a:spcAft>
            </a:pPr>
            <a:fld id="{48F63A3B-78C7-47BE-AE5E-E10140E04643}" type="slidenum">
              <a:rPr lang="en-US" smtClean="0"/>
              <a:pPr>
                <a:spcAft>
                  <a:spcPts val="600"/>
                </a:spcAft>
              </a:pPr>
              <a:t>20</a:t>
            </a:fld>
            <a:endParaRPr lang="en-US"/>
          </a:p>
        </p:txBody>
      </p:sp>
    </p:spTree>
    <p:extLst>
      <p:ext uri="{BB962C8B-B14F-4D97-AF65-F5344CB8AC3E}">
        <p14:creationId xmlns:p14="http://schemas.microsoft.com/office/powerpoint/2010/main" val="4210893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24138">
              <a:schemeClr val="accent4">
                <a:lumMod val="50000"/>
              </a:schemeClr>
            </a:gs>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28C2-0DC1-7913-4342-65B6B6B05135}"/>
              </a:ext>
            </a:extLst>
          </p:cNvPr>
          <p:cNvSpPr>
            <a:spLocks noGrp="1"/>
          </p:cNvSpPr>
          <p:nvPr>
            <p:ph type="title"/>
          </p:nvPr>
        </p:nvSpPr>
        <p:spPr>
          <a:xfrm>
            <a:off x="1229244" y="657227"/>
            <a:ext cx="3980065" cy="933829"/>
          </a:xfrm>
          <a:solidFill>
            <a:schemeClr val="accent4">
              <a:lumMod val="20000"/>
              <a:lumOff val="80000"/>
            </a:schemeClr>
          </a:solidFill>
        </p:spPr>
        <p:txBody>
          <a:bodyPr>
            <a:normAutofit fontScale="90000"/>
          </a:bodyPr>
          <a:lstStyle/>
          <a:p>
            <a:r>
              <a:rPr lang="en-US" dirty="0">
                <a:solidFill>
                  <a:schemeClr val="bg1"/>
                </a:solidFill>
              </a:rPr>
              <a:t>FEATURE</a:t>
            </a:r>
            <a:r>
              <a:rPr lang="en-US" dirty="0"/>
              <a:t> </a:t>
            </a:r>
            <a:r>
              <a:rPr lang="en-US" dirty="0">
                <a:solidFill>
                  <a:schemeClr val="bg1"/>
                </a:solidFill>
              </a:rPr>
              <a:t>ENCODING</a:t>
            </a:r>
          </a:p>
        </p:txBody>
      </p:sp>
      <p:sp>
        <p:nvSpPr>
          <p:cNvPr id="3" name="Text Placeholder 2">
            <a:extLst>
              <a:ext uri="{FF2B5EF4-FFF2-40B4-BE49-F238E27FC236}">
                <a16:creationId xmlns:a16="http://schemas.microsoft.com/office/drawing/2014/main" id="{BB5510CF-2F62-2522-2CA0-8384316EFD6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1CC219-5B87-57DC-2D55-7B46335AD0D5}"/>
              </a:ext>
            </a:extLst>
          </p:cNvPr>
          <p:cNvSpPr>
            <a:spLocks noGrp="1"/>
          </p:cNvSpPr>
          <p:nvPr>
            <p:ph type="sldNum" sz="quarter" idx="12"/>
          </p:nvPr>
        </p:nvSpPr>
        <p:spPr/>
        <p:txBody>
          <a:bodyPr/>
          <a:lstStyle/>
          <a:p>
            <a:fld id="{48F63A3B-78C7-47BE-AE5E-E10140E04643}" type="slidenum">
              <a:rPr lang="en-US" smtClean="0"/>
              <a:pPr/>
              <a:t>21</a:t>
            </a:fld>
            <a:endParaRPr lang="en-US" dirty="0"/>
          </a:p>
        </p:txBody>
      </p:sp>
      <p:pic>
        <p:nvPicPr>
          <p:cNvPr id="6" name="Picture 5">
            <a:extLst>
              <a:ext uri="{FF2B5EF4-FFF2-40B4-BE49-F238E27FC236}">
                <a16:creationId xmlns:a16="http://schemas.microsoft.com/office/drawing/2014/main" id="{038B59C2-74E2-D44B-A2A8-9FF6C190BB2E}"/>
              </a:ext>
            </a:extLst>
          </p:cNvPr>
          <p:cNvPicPr>
            <a:picLocks noChangeAspect="1"/>
          </p:cNvPicPr>
          <p:nvPr/>
        </p:nvPicPr>
        <p:blipFill>
          <a:blip r:embed="rId2"/>
          <a:stretch>
            <a:fillRect/>
          </a:stretch>
        </p:blipFill>
        <p:spPr>
          <a:xfrm>
            <a:off x="924445" y="2190309"/>
            <a:ext cx="7020675" cy="4323644"/>
          </a:xfrm>
          <a:prstGeom prst="rect">
            <a:avLst/>
          </a:prstGeom>
        </p:spPr>
      </p:pic>
      <p:sp>
        <p:nvSpPr>
          <p:cNvPr id="7" name="TextBox 6">
            <a:extLst>
              <a:ext uri="{FF2B5EF4-FFF2-40B4-BE49-F238E27FC236}">
                <a16:creationId xmlns:a16="http://schemas.microsoft.com/office/drawing/2014/main" id="{922AABB6-CCB4-9825-E972-B02DAC5BBEA9}"/>
              </a:ext>
            </a:extLst>
          </p:cNvPr>
          <p:cNvSpPr txBox="1"/>
          <p:nvPr/>
        </p:nvSpPr>
        <p:spPr>
          <a:xfrm>
            <a:off x="8757920" y="2804160"/>
            <a:ext cx="2509636" cy="923330"/>
          </a:xfrm>
          <a:prstGeom prst="rect">
            <a:avLst/>
          </a:prstGeom>
          <a:solidFill>
            <a:schemeClr val="accent1">
              <a:lumMod val="40000"/>
              <a:lumOff val="60000"/>
            </a:schemeClr>
          </a:solidFill>
        </p:spPr>
        <p:txBody>
          <a:bodyPr wrap="square" rtlCol="0">
            <a:spAutoFit/>
          </a:bodyPr>
          <a:lstStyle/>
          <a:p>
            <a:r>
              <a:rPr lang="en-US" dirty="0">
                <a:solidFill>
                  <a:schemeClr val="bg1"/>
                </a:solidFill>
                <a:latin typeface="Bahnschrift SemiBold Condensed" panose="020B0502040204020203" pitchFamily="34" charset="0"/>
              </a:rPr>
              <a:t>Mapped different categories accordingly to make the analysis easy</a:t>
            </a:r>
          </a:p>
        </p:txBody>
      </p:sp>
    </p:spTree>
    <p:extLst>
      <p:ext uri="{BB962C8B-B14F-4D97-AF65-F5344CB8AC3E}">
        <p14:creationId xmlns:p14="http://schemas.microsoft.com/office/powerpoint/2010/main" val="358108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24138">
              <a:schemeClr val="accent4">
                <a:lumMod val="50000"/>
              </a:schemeClr>
            </a:gs>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824C404-FDA8-4DDB-9D85-52D60D7750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BAE4C4-E859-8929-F56E-F44C9D776B3A}"/>
              </a:ext>
            </a:extLst>
          </p:cNvPr>
          <p:cNvSpPr>
            <a:spLocks noGrp="1"/>
          </p:cNvSpPr>
          <p:nvPr>
            <p:ph type="title"/>
          </p:nvPr>
        </p:nvSpPr>
        <p:spPr>
          <a:xfrm>
            <a:off x="378692" y="4615542"/>
            <a:ext cx="2858284" cy="1530221"/>
          </a:xfrm>
        </p:spPr>
        <p:txBody>
          <a:bodyPr vert="horz" lIns="91440" tIns="45720" rIns="91440" bIns="45720" rtlCol="0" anchor="ctr">
            <a:normAutofit/>
          </a:bodyPr>
          <a:lstStyle/>
          <a:p>
            <a:pPr algn="l"/>
            <a:r>
              <a:rPr lang="en-US" sz="2000" dirty="0">
                <a:solidFill>
                  <a:schemeClr val="bg1"/>
                </a:solidFill>
              </a:rPr>
              <a:t>BUSINESS INSIGHT 1:</a:t>
            </a:r>
            <a:r>
              <a:rPr lang="en-US" sz="2000" b="0" dirty="0">
                <a:solidFill>
                  <a:schemeClr val="bg1"/>
                </a:solidFill>
              </a:rPr>
              <a:t>FREQUENCY ANALYSIS</a:t>
            </a:r>
          </a:p>
        </p:txBody>
      </p:sp>
      <p:sp>
        <p:nvSpPr>
          <p:cNvPr id="38" name="Rectangle 37">
            <a:extLst>
              <a:ext uri="{FF2B5EF4-FFF2-40B4-BE49-F238E27FC236}">
                <a16:creationId xmlns:a16="http://schemas.microsoft.com/office/drawing/2014/main" id="{10576BAB-9A66-46C6-8A15-DD1B73CDA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7" cy="4212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65CD85AE-D994-4B11-BE24-C38EB7B9E8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76250" y="1154913"/>
            <a:ext cx="0" cy="2083837"/>
          </a:xfrm>
          <a:prstGeom prst="line">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1" name="Content Placeholder 10">
            <a:extLst>
              <a:ext uri="{FF2B5EF4-FFF2-40B4-BE49-F238E27FC236}">
                <a16:creationId xmlns:a16="http://schemas.microsoft.com/office/drawing/2014/main" id="{84E2A62A-1758-85FD-7D51-D0457189F017}"/>
              </a:ext>
            </a:extLst>
          </p:cNvPr>
          <p:cNvPicPr>
            <a:picLocks noChangeAspect="1"/>
          </p:cNvPicPr>
          <p:nvPr/>
        </p:nvPicPr>
        <p:blipFill>
          <a:blip r:embed="rId2"/>
          <a:stretch>
            <a:fillRect/>
          </a:stretch>
        </p:blipFill>
        <p:spPr>
          <a:xfrm>
            <a:off x="621792" y="0"/>
            <a:ext cx="5118361" cy="3720425"/>
          </a:xfrm>
          <a:prstGeom prst="rect">
            <a:avLst/>
          </a:prstGeom>
        </p:spPr>
      </p:pic>
      <p:cxnSp>
        <p:nvCxnSpPr>
          <p:cNvPr id="42" name="Straight Connector 41">
            <a:extLst>
              <a:ext uri="{FF2B5EF4-FFF2-40B4-BE49-F238E27FC236}">
                <a16:creationId xmlns:a16="http://schemas.microsoft.com/office/drawing/2014/main" id="{67475827-1153-4872-BA65-E53C0B3D32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15741" y="1154913"/>
            <a:ext cx="0" cy="2083837"/>
          </a:xfrm>
          <a:prstGeom prst="line">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67185AE-3609-9507-4765-0F5F5594AB09}"/>
              </a:ext>
            </a:extLst>
          </p:cNvPr>
          <p:cNvPicPr>
            <a:picLocks noChangeAspect="1"/>
          </p:cNvPicPr>
          <p:nvPr/>
        </p:nvPicPr>
        <p:blipFill>
          <a:blip r:embed="rId3"/>
          <a:stretch>
            <a:fillRect/>
          </a:stretch>
        </p:blipFill>
        <p:spPr>
          <a:xfrm>
            <a:off x="7089999" y="244475"/>
            <a:ext cx="4604366" cy="3413125"/>
          </a:xfrm>
          <a:prstGeom prst="rect">
            <a:avLst/>
          </a:prstGeom>
        </p:spPr>
      </p:pic>
      <p:sp>
        <p:nvSpPr>
          <p:cNvPr id="26" name="Content Placeholder 25">
            <a:extLst>
              <a:ext uri="{FF2B5EF4-FFF2-40B4-BE49-F238E27FC236}">
                <a16:creationId xmlns:a16="http://schemas.microsoft.com/office/drawing/2014/main" id="{E0D2382D-0CD8-B99F-AEFD-D2743FEA617E}"/>
              </a:ext>
            </a:extLst>
          </p:cNvPr>
          <p:cNvSpPr>
            <a:spLocks noGrp="1"/>
          </p:cNvSpPr>
          <p:nvPr>
            <p:ph sz="half" idx="2"/>
          </p:nvPr>
        </p:nvSpPr>
        <p:spPr>
          <a:xfrm>
            <a:off x="7525513" y="4615542"/>
            <a:ext cx="3742044" cy="1812690"/>
          </a:xfrm>
          <a:solidFill>
            <a:schemeClr val="accent1">
              <a:lumMod val="40000"/>
              <a:lumOff val="60000"/>
            </a:schemeClr>
          </a:solidFill>
        </p:spPr>
        <p:txBody>
          <a:bodyPr vert="horz" lIns="91440" tIns="45720" rIns="91440" bIns="45720" rtlCol="0" anchor="ctr">
            <a:normAutofit fontScale="70000" lnSpcReduction="20000"/>
          </a:bodyPr>
          <a:lstStyle/>
          <a:p>
            <a:pPr marL="0" indent="0" algn="l">
              <a:buNone/>
            </a:pPr>
            <a:r>
              <a:rPr lang="en-US" sz="1800" b="1" i="0" u="none" strike="noStrike" baseline="0" dirty="0">
                <a:solidFill>
                  <a:srgbClr val="000000"/>
                </a:solidFill>
                <a:latin typeface="ArialMT"/>
              </a:rPr>
              <a:t>How much percentage of coupons were rejected with expiration times 2h and 1d?</a:t>
            </a:r>
          </a:p>
          <a:p>
            <a:pPr marL="0" indent="0" algn="l">
              <a:buNone/>
            </a:pPr>
            <a:r>
              <a:rPr lang="en-US" sz="1800" b="0" i="0" u="none" strike="noStrike" baseline="0" dirty="0">
                <a:solidFill>
                  <a:srgbClr val="000000"/>
                </a:solidFill>
                <a:latin typeface="ArialMT"/>
              </a:rPr>
              <a:t>Expiration time 2h: </a:t>
            </a:r>
            <a:r>
              <a:rPr lang="en-US" sz="1800" b="0" i="0" u="none" strike="noStrike" baseline="0" dirty="0">
                <a:solidFill>
                  <a:schemeClr val="bg1"/>
                </a:solidFill>
                <a:highlight>
                  <a:srgbClr val="00FF00"/>
                </a:highlight>
                <a:latin typeface="ArialMT"/>
              </a:rPr>
              <a:t>62.4% ACCEPTED </a:t>
            </a:r>
            <a:r>
              <a:rPr lang="en-US" sz="1800" b="0" i="0" u="none" strike="noStrike" baseline="0" dirty="0">
                <a:solidFill>
                  <a:schemeClr val="bg1"/>
                </a:solidFill>
                <a:highlight>
                  <a:srgbClr val="FF0000"/>
                </a:highlight>
                <a:latin typeface="ArialMT"/>
              </a:rPr>
              <a:t>37.5% </a:t>
            </a:r>
            <a:r>
              <a:rPr lang="en-US" sz="1800" b="0" i="0" u="none" strike="noStrike" baseline="0" dirty="0">
                <a:solidFill>
                  <a:srgbClr val="000000"/>
                </a:solidFill>
                <a:highlight>
                  <a:srgbClr val="FF0000"/>
                </a:highlight>
                <a:latin typeface="ArialMT"/>
              </a:rPr>
              <a:t>REJECTED</a:t>
            </a:r>
          </a:p>
          <a:p>
            <a:pPr marL="0" indent="0" algn="l">
              <a:buNone/>
            </a:pPr>
            <a:r>
              <a:rPr lang="en-US" sz="1800" b="0" i="0" u="none" strike="noStrike" baseline="0" dirty="0">
                <a:solidFill>
                  <a:srgbClr val="000000"/>
                </a:solidFill>
                <a:latin typeface="ArialMT"/>
              </a:rPr>
              <a:t>Expiration time 1d: </a:t>
            </a:r>
            <a:r>
              <a:rPr lang="en-US" sz="1800" b="0" i="0" u="none" strike="noStrike" baseline="0" dirty="0">
                <a:solidFill>
                  <a:schemeClr val="bg1"/>
                </a:solidFill>
                <a:highlight>
                  <a:srgbClr val="00FF00"/>
                </a:highlight>
                <a:latin typeface="ArialMT"/>
              </a:rPr>
              <a:t>49.5 % ACCEPTED </a:t>
            </a:r>
            <a:r>
              <a:rPr lang="en-US" sz="1800" b="0" i="0" u="none" strike="noStrike" baseline="0" dirty="0">
                <a:solidFill>
                  <a:schemeClr val="bg1"/>
                </a:solidFill>
                <a:highlight>
                  <a:srgbClr val="FF0000"/>
                </a:highlight>
                <a:latin typeface="ArialMT"/>
              </a:rPr>
              <a:t>50.4% </a:t>
            </a:r>
            <a:r>
              <a:rPr lang="en-US" sz="1800" b="0" i="0" u="none" strike="noStrike" baseline="0" dirty="0">
                <a:solidFill>
                  <a:srgbClr val="000000"/>
                </a:solidFill>
                <a:highlight>
                  <a:srgbClr val="FF0000"/>
                </a:highlight>
                <a:latin typeface="ArialMT"/>
              </a:rPr>
              <a:t>REJECTED</a:t>
            </a:r>
            <a:endParaRPr lang="en-US" dirty="0">
              <a:highlight>
                <a:srgbClr val="FF0000"/>
              </a:highlight>
            </a:endParaRPr>
          </a:p>
        </p:txBody>
      </p:sp>
      <p:sp>
        <p:nvSpPr>
          <p:cNvPr id="5" name="Slide Number Placeholder 4">
            <a:extLst>
              <a:ext uri="{FF2B5EF4-FFF2-40B4-BE49-F238E27FC236}">
                <a16:creationId xmlns:a16="http://schemas.microsoft.com/office/drawing/2014/main" id="{F6BEFC07-671B-A662-C0E6-57F746EEA2E9}"/>
              </a:ext>
            </a:extLst>
          </p:cNvPr>
          <p:cNvSpPr>
            <a:spLocks noGrp="1"/>
          </p:cNvSpPr>
          <p:nvPr>
            <p:ph type="sldNum" sz="quarter" idx="12"/>
          </p:nvPr>
        </p:nvSpPr>
        <p:spPr>
          <a:xfrm>
            <a:off x="10514011" y="6248400"/>
            <a:ext cx="753545" cy="365125"/>
          </a:xfrm>
        </p:spPr>
        <p:txBody>
          <a:bodyPr vert="horz" lIns="91440" tIns="45720" rIns="91440" bIns="45720" rtlCol="0" anchor="ctr">
            <a:normAutofit/>
          </a:bodyPr>
          <a:lstStyle/>
          <a:p>
            <a:pPr>
              <a:spcAft>
                <a:spcPts val="600"/>
              </a:spcAft>
            </a:pPr>
            <a:fld id="{48F63A3B-78C7-47BE-AE5E-E10140E04643}" type="slidenum">
              <a:rPr lang="en-US"/>
              <a:pPr>
                <a:spcAft>
                  <a:spcPts val="600"/>
                </a:spcAft>
              </a:pPr>
              <a:t>22</a:t>
            </a:fld>
            <a:endParaRPr lang="en-US"/>
          </a:p>
        </p:txBody>
      </p:sp>
      <p:sp>
        <p:nvSpPr>
          <p:cNvPr id="13" name="Content Placeholder 12">
            <a:extLst>
              <a:ext uri="{FF2B5EF4-FFF2-40B4-BE49-F238E27FC236}">
                <a16:creationId xmlns:a16="http://schemas.microsoft.com/office/drawing/2014/main" id="{47341B01-C66A-06F7-892A-F69EA21A2DCB}"/>
              </a:ext>
            </a:extLst>
          </p:cNvPr>
          <p:cNvSpPr>
            <a:spLocks noGrp="1"/>
          </p:cNvSpPr>
          <p:nvPr>
            <p:ph sz="half" idx="1"/>
          </p:nvPr>
        </p:nvSpPr>
        <p:spPr>
          <a:xfrm>
            <a:off x="913795" y="3903306"/>
            <a:ext cx="2003141" cy="309388"/>
          </a:xfrm>
          <a:solidFill>
            <a:schemeClr val="accent1">
              <a:lumMod val="40000"/>
              <a:lumOff val="60000"/>
            </a:schemeClr>
          </a:solidFill>
        </p:spPr>
        <p:txBody>
          <a:bodyPr>
            <a:normAutofit fontScale="70000" lnSpcReduction="20000"/>
          </a:bodyPr>
          <a:lstStyle/>
          <a:p>
            <a:pPr marL="0" indent="0">
              <a:buNone/>
            </a:pPr>
            <a:r>
              <a:rPr lang="en-US" dirty="0">
                <a:solidFill>
                  <a:schemeClr val="bg1"/>
                </a:solidFill>
              </a:rPr>
              <a:t>COUPON VS AGE</a:t>
            </a:r>
          </a:p>
        </p:txBody>
      </p:sp>
      <p:sp>
        <p:nvSpPr>
          <p:cNvPr id="14" name="TextBox 13">
            <a:extLst>
              <a:ext uri="{FF2B5EF4-FFF2-40B4-BE49-F238E27FC236}">
                <a16:creationId xmlns:a16="http://schemas.microsoft.com/office/drawing/2014/main" id="{10D05FE7-C06D-9494-8E1B-9904C6F52EB3}"/>
              </a:ext>
            </a:extLst>
          </p:cNvPr>
          <p:cNvSpPr txBox="1"/>
          <p:nvPr/>
        </p:nvSpPr>
        <p:spPr>
          <a:xfrm>
            <a:off x="7744968" y="3903306"/>
            <a:ext cx="2769043" cy="307777"/>
          </a:xfrm>
          <a:prstGeom prst="rect">
            <a:avLst/>
          </a:prstGeom>
          <a:solidFill>
            <a:schemeClr val="accent1">
              <a:lumMod val="40000"/>
              <a:lumOff val="60000"/>
            </a:schemeClr>
          </a:solidFill>
        </p:spPr>
        <p:txBody>
          <a:bodyPr wrap="square" rtlCol="0">
            <a:spAutoFit/>
          </a:bodyPr>
          <a:lstStyle/>
          <a:p>
            <a:r>
              <a:rPr lang="en-US" sz="1400" dirty="0">
                <a:solidFill>
                  <a:schemeClr val="bg1"/>
                </a:solidFill>
                <a:effectLst>
                  <a:outerShdw blurRad="38100" dist="38100" dir="2700000" algn="tl">
                    <a:srgbClr val="000000">
                      <a:alpha val="43137"/>
                    </a:srgbClr>
                  </a:outerShdw>
                </a:effectLst>
              </a:rPr>
              <a:t>COUPON VS EXPIRATION</a:t>
            </a:r>
          </a:p>
        </p:txBody>
      </p:sp>
      <p:sp>
        <p:nvSpPr>
          <p:cNvPr id="15" name="TextBox 14">
            <a:extLst>
              <a:ext uri="{FF2B5EF4-FFF2-40B4-BE49-F238E27FC236}">
                <a16:creationId xmlns:a16="http://schemas.microsoft.com/office/drawing/2014/main" id="{E7A89B7F-5BA0-300D-A5D8-4797B14177D6}"/>
              </a:ext>
            </a:extLst>
          </p:cNvPr>
          <p:cNvSpPr txBox="1"/>
          <p:nvPr/>
        </p:nvSpPr>
        <p:spPr>
          <a:xfrm>
            <a:off x="3236976" y="4875338"/>
            <a:ext cx="3520440" cy="1384995"/>
          </a:xfrm>
          <a:prstGeom prst="rect">
            <a:avLst/>
          </a:prstGeom>
          <a:solidFill>
            <a:schemeClr val="accent1">
              <a:lumMod val="40000"/>
              <a:lumOff val="60000"/>
            </a:schemeClr>
          </a:solidFill>
        </p:spPr>
        <p:txBody>
          <a:bodyPr wrap="square" rtlCol="0">
            <a:spAutoFit/>
          </a:bodyPr>
          <a:lstStyle/>
          <a:p>
            <a:r>
              <a:rPr lang="en-US" sz="1400" b="1" dirty="0">
                <a:solidFill>
                  <a:schemeClr val="bg1"/>
                </a:solidFill>
                <a:effectLst>
                  <a:outerShdw blurRad="38100" dist="38100" dir="2700000" algn="tl">
                    <a:srgbClr val="000000">
                      <a:alpha val="43137"/>
                    </a:srgbClr>
                  </a:outerShdw>
                </a:effectLst>
                <a:latin typeface="ArialMT"/>
              </a:rPr>
              <a:t>Which age group has the highest acceptance rate of coupons?</a:t>
            </a:r>
          </a:p>
          <a:p>
            <a:r>
              <a:rPr lang="en-US" sz="1400" dirty="0">
                <a:solidFill>
                  <a:schemeClr val="bg1"/>
                </a:solidFill>
                <a:effectLst>
                  <a:outerShdw blurRad="38100" dist="38100" dir="2700000" algn="tl">
                    <a:srgbClr val="000000">
                      <a:alpha val="43137"/>
                    </a:srgbClr>
                  </a:outerShdw>
                </a:effectLst>
                <a:highlight>
                  <a:srgbClr val="00FF00"/>
                </a:highlight>
                <a:latin typeface="ArialMT"/>
              </a:rPr>
              <a:t>21 and Below 21 is the age group with nearly 60-63% of acceptance.</a:t>
            </a:r>
          </a:p>
          <a:p>
            <a:r>
              <a:rPr lang="en-US" sz="1400" dirty="0">
                <a:solidFill>
                  <a:schemeClr val="bg1"/>
                </a:solidFill>
                <a:effectLst>
                  <a:outerShdw blurRad="38100" dist="38100" dir="2700000" algn="tl">
                    <a:srgbClr val="000000">
                      <a:alpha val="43137"/>
                    </a:srgbClr>
                  </a:outerShdw>
                </a:effectLst>
                <a:latin typeface="ArialMT"/>
              </a:rPr>
              <a:t>There is 50-50 chances of coupon acceptance for drivers aged 46 years.</a:t>
            </a:r>
          </a:p>
        </p:txBody>
      </p:sp>
      <p:pic>
        <p:nvPicPr>
          <p:cNvPr id="19" name="Graphic 18" descr="Label with solid fill">
            <a:extLst>
              <a:ext uri="{FF2B5EF4-FFF2-40B4-BE49-F238E27FC236}">
                <a16:creationId xmlns:a16="http://schemas.microsoft.com/office/drawing/2014/main" id="{5C6C6910-33F7-2228-4345-0772F63E41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32401" y="1282430"/>
            <a:ext cx="1208096" cy="1867169"/>
          </a:xfrm>
          <a:prstGeom prst="rect">
            <a:avLst/>
          </a:prstGeom>
        </p:spPr>
      </p:pic>
    </p:spTree>
    <p:extLst>
      <p:ext uri="{BB962C8B-B14F-4D97-AF65-F5344CB8AC3E}">
        <p14:creationId xmlns:p14="http://schemas.microsoft.com/office/powerpoint/2010/main" val="40832090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24138">
              <a:schemeClr val="accent4">
                <a:lumMod val="50000"/>
              </a:schemeClr>
            </a:gs>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824C404-FDA8-4DDB-9D85-52D60D7750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421746-C5FC-10A1-F40F-038693D7FC78}"/>
              </a:ext>
            </a:extLst>
          </p:cNvPr>
          <p:cNvSpPr>
            <a:spLocks noGrp="1"/>
          </p:cNvSpPr>
          <p:nvPr>
            <p:ph type="title"/>
          </p:nvPr>
        </p:nvSpPr>
        <p:spPr>
          <a:xfrm>
            <a:off x="913796" y="4615542"/>
            <a:ext cx="3510422" cy="1530221"/>
          </a:xfrm>
        </p:spPr>
        <p:txBody>
          <a:bodyPr>
            <a:normAutofit fontScale="90000"/>
          </a:bodyPr>
          <a:lstStyle/>
          <a:p>
            <a:r>
              <a:rPr lang="en-US" sz="1800" i="0" u="none" strike="noStrike" baseline="0" dirty="0">
                <a:solidFill>
                  <a:schemeClr val="bg1"/>
                </a:solidFill>
                <a:effectLst>
                  <a:outerShdw blurRad="38100" dist="38100" dir="2700000" algn="tl">
                    <a:srgbClr val="000000">
                      <a:alpha val="43137"/>
                    </a:srgbClr>
                  </a:outerShdw>
                </a:effectLst>
                <a:latin typeface="ArialMT"/>
              </a:rPr>
              <a:t>BUSINESS INSIGHT 2:</a:t>
            </a:r>
            <a:r>
              <a:rPr lang="en-US" sz="1800" b="0" i="0" u="none" strike="noStrike" baseline="0" dirty="0">
                <a:solidFill>
                  <a:schemeClr val="bg1"/>
                </a:solidFill>
                <a:effectLst>
                  <a:outerShdw blurRad="38100" dist="38100" dir="2700000" algn="tl">
                    <a:srgbClr val="000000">
                      <a:alpha val="43137"/>
                    </a:srgbClr>
                  </a:outerShdw>
                </a:effectLst>
                <a:latin typeface="ArialMT"/>
              </a:rPr>
              <a:t>histogram that illustrates how coupons are used by DIFFERENT age groups AND GENDERS</a:t>
            </a:r>
            <a:endParaRPr lang="en-US" sz="1800" b="0" dirty="0">
              <a:solidFill>
                <a:schemeClr val="bg1"/>
              </a:solidFill>
              <a:effectLst>
                <a:outerShdw blurRad="38100" dist="38100" dir="2700000" algn="tl">
                  <a:srgbClr val="000000">
                    <a:alpha val="43137"/>
                  </a:srgbClr>
                </a:outerShdw>
              </a:effectLst>
            </a:endParaRPr>
          </a:p>
        </p:txBody>
      </p:sp>
      <p:sp>
        <p:nvSpPr>
          <p:cNvPr id="15" name="Rectangle 14">
            <a:extLst>
              <a:ext uri="{FF2B5EF4-FFF2-40B4-BE49-F238E27FC236}">
                <a16:creationId xmlns:a16="http://schemas.microsoft.com/office/drawing/2014/main" id="{10576BAB-9A66-46C6-8A15-DD1B73CDA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7" cy="4212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650BF26-C4F7-7528-F9D1-A677B542A7CD}"/>
              </a:ext>
            </a:extLst>
          </p:cNvPr>
          <p:cNvPicPr>
            <a:picLocks noChangeAspect="1"/>
          </p:cNvPicPr>
          <p:nvPr/>
        </p:nvPicPr>
        <p:blipFill>
          <a:blip r:embed="rId2"/>
          <a:stretch>
            <a:fillRect/>
          </a:stretch>
        </p:blipFill>
        <p:spPr>
          <a:xfrm>
            <a:off x="674841" y="497632"/>
            <a:ext cx="5083073" cy="3398398"/>
          </a:xfrm>
          <a:prstGeom prst="rect">
            <a:avLst/>
          </a:prstGeom>
        </p:spPr>
      </p:pic>
      <p:cxnSp>
        <p:nvCxnSpPr>
          <p:cNvPr id="17" name="Straight Connector 16">
            <a:extLst>
              <a:ext uri="{FF2B5EF4-FFF2-40B4-BE49-F238E27FC236}">
                <a16:creationId xmlns:a16="http://schemas.microsoft.com/office/drawing/2014/main" id="{65CD85AE-D994-4B11-BE24-C38EB7B9E8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4913"/>
            <a:ext cx="0" cy="2083837"/>
          </a:xfrm>
          <a:prstGeom prst="line">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D8809E6-6F93-F047-8AB2-46FBDD67B169}"/>
              </a:ext>
            </a:extLst>
          </p:cNvPr>
          <p:cNvPicPr>
            <a:picLocks noChangeAspect="1"/>
          </p:cNvPicPr>
          <p:nvPr/>
        </p:nvPicPr>
        <p:blipFill>
          <a:blip r:embed="rId3"/>
          <a:stretch>
            <a:fillRect/>
          </a:stretch>
        </p:blipFill>
        <p:spPr>
          <a:xfrm>
            <a:off x="6434112" y="497655"/>
            <a:ext cx="5083004" cy="3398352"/>
          </a:xfrm>
          <a:prstGeom prst="rect">
            <a:avLst/>
          </a:prstGeom>
        </p:spPr>
      </p:pic>
      <p:sp>
        <p:nvSpPr>
          <p:cNvPr id="3" name="Content Placeholder 2">
            <a:extLst>
              <a:ext uri="{FF2B5EF4-FFF2-40B4-BE49-F238E27FC236}">
                <a16:creationId xmlns:a16="http://schemas.microsoft.com/office/drawing/2014/main" id="{C590DDC5-FD5B-1A1A-BA43-3D0E3B0F9F78}"/>
              </a:ext>
            </a:extLst>
          </p:cNvPr>
          <p:cNvSpPr>
            <a:spLocks noGrp="1"/>
          </p:cNvSpPr>
          <p:nvPr>
            <p:ph idx="1"/>
          </p:nvPr>
        </p:nvSpPr>
        <p:spPr>
          <a:xfrm>
            <a:off x="4692073" y="4615542"/>
            <a:ext cx="6575483" cy="1530221"/>
          </a:xfrm>
          <a:solidFill>
            <a:schemeClr val="accent1">
              <a:lumMod val="40000"/>
              <a:lumOff val="60000"/>
            </a:schemeClr>
          </a:solidFill>
        </p:spPr>
        <p:txBody>
          <a:bodyPr anchor="ctr">
            <a:noAutofit/>
          </a:bodyPr>
          <a:lstStyle/>
          <a:p>
            <a:pPr marL="0" indent="0" algn="l">
              <a:buNone/>
            </a:pPr>
            <a:r>
              <a:rPr lang="en-US" sz="1400" b="0" i="0" u="none" strike="noStrike" baseline="0" dirty="0">
                <a:solidFill>
                  <a:schemeClr val="bg1"/>
                </a:solidFill>
                <a:latin typeface="Bahnschrift SemiBold" panose="020B0502040204020203" pitchFamily="34" charset="0"/>
              </a:rPr>
              <a:t>Male drivers between ages 21-29 and below 21 tend to reject more coupons. Whereas below 21 female drivers mostly don’t reject coupons. Female drivers aged between 50 plus reject </a:t>
            </a:r>
            <a:r>
              <a:rPr lang="en-US" sz="1400" b="0" i="0" u="none" strike="noStrike" baseline="0" dirty="0" err="1">
                <a:solidFill>
                  <a:schemeClr val="bg1"/>
                </a:solidFill>
                <a:latin typeface="Bahnschrift SemiBold" panose="020B0502040204020203" pitchFamily="34" charset="0"/>
              </a:rPr>
              <a:t>morecoupons</a:t>
            </a:r>
            <a:r>
              <a:rPr lang="en-US" sz="1400" b="0" i="0" u="none" strike="noStrike" baseline="0" dirty="0">
                <a:solidFill>
                  <a:schemeClr val="bg1"/>
                </a:solidFill>
                <a:latin typeface="Bahnschrift SemiBold" panose="020B0502040204020203" pitchFamily="34" charset="0"/>
              </a:rPr>
              <a:t>. Also, </a:t>
            </a:r>
            <a:r>
              <a:rPr lang="en-US" sz="1400" b="0" i="0" u="none" strike="noStrike" baseline="0" dirty="0">
                <a:solidFill>
                  <a:schemeClr val="bg1"/>
                </a:solidFill>
                <a:highlight>
                  <a:srgbClr val="00FF00"/>
                </a:highlight>
                <a:latin typeface="Bahnschrift SemiBold" panose="020B0502040204020203" pitchFamily="34" charset="0"/>
              </a:rPr>
              <a:t>the highest acceptance Is by the male people for almost every age group</a:t>
            </a:r>
            <a:r>
              <a:rPr lang="en-US" sz="1400" b="0" i="0" u="none" strike="noStrike" baseline="0" dirty="0">
                <a:solidFill>
                  <a:schemeClr val="bg1"/>
                </a:solidFill>
                <a:latin typeface="Bahnschrift SemiBold" panose="020B0502040204020203" pitchFamily="34" charset="0"/>
              </a:rPr>
              <a:t>.</a:t>
            </a:r>
            <a:endParaRPr lang="en-US" sz="1400" dirty="0">
              <a:solidFill>
                <a:schemeClr val="bg1"/>
              </a:solidFill>
              <a:latin typeface="Bahnschrift SemiBold" panose="020B0502040204020203" pitchFamily="34" charset="0"/>
            </a:endParaRPr>
          </a:p>
        </p:txBody>
      </p:sp>
      <p:sp>
        <p:nvSpPr>
          <p:cNvPr id="4" name="Slide Number Placeholder 3">
            <a:extLst>
              <a:ext uri="{FF2B5EF4-FFF2-40B4-BE49-F238E27FC236}">
                <a16:creationId xmlns:a16="http://schemas.microsoft.com/office/drawing/2014/main" id="{D33A9408-BA27-DD6E-10A5-AD5970A438B2}"/>
              </a:ext>
            </a:extLst>
          </p:cNvPr>
          <p:cNvSpPr>
            <a:spLocks noGrp="1"/>
          </p:cNvSpPr>
          <p:nvPr>
            <p:ph type="sldNum" sz="quarter" idx="12"/>
          </p:nvPr>
        </p:nvSpPr>
        <p:spPr>
          <a:xfrm>
            <a:off x="10514011" y="6248400"/>
            <a:ext cx="753545" cy="365125"/>
          </a:xfrm>
        </p:spPr>
        <p:txBody>
          <a:bodyPr>
            <a:normAutofit/>
          </a:bodyPr>
          <a:lstStyle/>
          <a:p>
            <a:pPr>
              <a:spcAft>
                <a:spcPts val="600"/>
              </a:spcAft>
            </a:pPr>
            <a:fld id="{48F63A3B-78C7-47BE-AE5E-E10140E04643}" type="slidenum">
              <a:rPr lang="en-US" smtClean="0"/>
              <a:pPr>
                <a:spcAft>
                  <a:spcPts val="600"/>
                </a:spcAft>
              </a:pPr>
              <a:t>23</a:t>
            </a:fld>
            <a:endParaRPr lang="en-US"/>
          </a:p>
        </p:txBody>
      </p:sp>
    </p:spTree>
    <p:extLst>
      <p:ext uri="{BB962C8B-B14F-4D97-AF65-F5344CB8AC3E}">
        <p14:creationId xmlns:p14="http://schemas.microsoft.com/office/powerpoint/2010/main" val="255302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24138">
              <a:schemeClr val="accent4">
                <a:lumMod val="50000"/>
              </a:schemeClr>
            </a:gs>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66BC-DE1D-DBBF-BEB1-A406FEFD25BA}"/>
              </a:ext>
            </a:extLst>
          </p:cNvPr>
          <p:cNvSpPr>
            <a:spLocks noGrp="1"/>
          </p:cNvSpPr>
          <p:nvPr>
            <p:ph type="title"/>
          </p:nvPr>
        </p:nvSpPr>
        <p:spPr>
          <a:xfrm>
            <a:off x="913796" y="4572001"/>
            <a:ext cx="3145284" cy="1737360"/>
          </a:xfrm>
        </p:spPr>
        <p:txBody>
          <a:bodyPr>
            <a:normAutofit/>
          </a:bodyPr>
          <a:lstStyle/>
          <a:p>
            <a:r>
              <a:rPr lang="en-US" sz="1800" dirty="0">
                <a:solidFill>
                  <a:schemeClr val="bg1"/>
                </a:solidFill>
              </a:rPr>
              <a:t>BUSINESS INSIGHT 3:</a:t>
            </a:r>
            <a:r>
              <a:rPr lang="en-US" sz="1800" b="0" dirty="0">
                <a:solidFill>
                  <a:schemeClr val="bg1"/>
                </a:solidFill>
              </a:rPr>
              <a:t>COUPON ACCEPTANCE VS TIME AND DESTIONATION </a:t>
            </a:r>
          </a:p>
        </p:txBody>
      </p:sp>
      <p:sp>
        <p:nvSpPr>
          <p:cNvPr id="13" name="Rectangle 12">
            <a:extLst>
              <a:ext uri="{FF2B5EF4-FFF2-40B4-BE49-F238E27FC236}">
                <a16:creationId xmlns:a16="http://schemas.microsoft.com/office/drawing/2014/main" id="{FF10F2A3-17E2-43F4-9483-468E43A60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3367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6CF4367E-39F6-D256-8E6D-A617CA9F66D9}"/>
              </a:ext>
            </a:extLst>
          </p:cNvPr>
          <p:cNvPicPr>
            <a:picLocks noChangeAspect="1"/>
          </p:cNvPicPr>
          <p:nvPr/>
        </p:nvPicPr>
        <p:blipFill>
          <a:blip r:embed="rId2"/>
          <a:stretch>
            <a:fillRect/>
          </a:stretch>
        </p:blipFill>
        <p:spPr>
          <a:xfrm>
            <a:off x="752764" y="539405"/>
            <a:ext cx="9180945" cy="3548843"/>
          </a:xfrm>
          <a:prstGeom prst="rect">
            <a:avLst/>
          </a:prstGeom>
        </p:spPr>
      </p:pic>
      <p:sp>
        <p:nvSpPr>
          <p:cNvPr id="10" name="Content Placeholder 9">
            <a:extLst>
              <a:ext uri="{FF2B5EF4-FFF2-40B4-BE49-F238E27FC236}">
                <a16:creationId xmlns:a16="http://schemas.microsoft.com/office/drawing/2014/main" id="{B8D5E3F1-0A53-2C16-739D-3151FF0A6AC6}"/>
              </a:ext>
            </a:extLst>
          </p:cNvPr>
          <p:cNvSpPr>
            <a:spLocks noGrp="1"/>
          </p:cNvSpPr>
          <p:nvPr>
            <p:ph idx="1"/>
          </p:nvPr>
        </p:nvSpPr>
        <p:spPr>
          <a:xfrm>
            <a:off x="4380814" y="4571999"/>
            <a:ext cx="6886744" cy="1737359"/>
          </a:xfrm>
          <a:solidFill>
            <a:schemeClr val="accent1">
              <a:lumMod val="40000"/>
              <a:lumOff val="60000"/>
            </a:schemeClr>
          </a:solidFill>
        </p:spPr>
        <p:txBody>
          <a:bodyPr anchor="ctr">
            <a:normAutofit/>
          </a:bodyPr>
          <a:lstStyle/>
          <a:p>
            <a:pPr marL="0" indent="0" algn="l">
              <a:buNone/>
            </a:pPr>
            <a:r>
              <a:rPr lang="en-US" sz="1800" b="0" i="0" u="none" strike="noStrike" baseline="0" dirty="0">
                <a:solidFill>
                  <a:schemeClr val="bg1"/>
                </a:solidFill>
                <a:highlight>
                  <a:srgbClr val="00FF00"/>
                </a:highlight>
                <a:latin typeface="ArialMT"/>
              </a:rPr>
              <a:t>The highest number of coupons were accepted by drivers commuting to work at 7 AM</a:t>
            </a:r>
            <a:r>
              <a:rPr lang="en-US" sz="1800" b="0" i="0" u="none" strike="noStrike" baseline="0" dirty="0">
                <a:solidFill>
                  <a:schemeClr val="bg1"/>
                </a:solidFill>
                <a:latin typeface="ArialMT"/>
              </a:rPr>
              <a:t>. The next number of coupons were accepted at 10 PM and 6 PM and the destination was home and no urgent place.</a:t>
            </a:r>
            <a:endParaRPr lang="en-US" sz="1100" dirty="0">
              <a:solidFill>
                <a:schemeClr val="bg1"/>
              </a:solidFill>
            </a:endParaRPr>
          </a:p>
        </p:txBody>
      </p:sp>
      <p:sp>
        <p:nvSpPr>
          <p:cNvPr id="4" name="Slide Number Placeholder 3">
            <a:extLst>
              <a:ext uri="{FF2B5EF4-FFF2-40B4-BE49-F238E27FC236}">
                <a16:creationId xmlns:a16="http://schemas.microsoft.com/office/drawing/2014/main" id="{1FB1FA15-6081-55BF-C197-795B48DBD4FD}"/>
              </a:ext>
            </a:extLst>
          </p:cNvPr>
          <p:cNvSpPr>
            <a:spLocks noGrp="1"/>
          </p:cNvSpPr>
          <p:nvPr>
            <p:ph type="sldNum" sz="quarter" idx="12"/>
          </p:nvPr>
        </p:nvSpPr>
        <p:spPr>
          <a:xfrm>
            <a:off x="10514011" y="6309360"/>
            <a:ext cx="753545" cy="365125"/>
          </a:xfrm>
        </p:spPr>
        <p:txBody>
          <a:bodyPr>
            <a:normAutofit/>
          </a:bodyPr>
          <a:lstStyle/>
          <a:p>
            <a:pPr>
              <a:spcAft>
                <a:spcPts val="600"/>
              </a:spcAft>
            </a:pPr>
            <a:fld id="{48F63A3B-78C7-47BE-AE5E-E10140E04643}" type="slidenum">
              <a:rPr lang="en-US" smtClean="0"/>
              <a:pPr>
                <a:spcAft>
                  <a:spcPts val="600"/>
                </a:spcAft>
              </a:pPr>
              <a:t>24</a:t>
            </a:fld>
            <a:endParaRPr lang="en-US"/>
          </a:p>
        </p:txBody>
      </p:sp>
      <p:pic>
        <p:nvPicPr>
          <p:cNvPr id="8" name="Graphic 7" descr="Watch with solid fill">
            <a:extLst>
              <a:ext uri="{FF2B5EF4-FFF2-40B4-BE49-F238E27FC236}">
                <a16:creationId xmlns:a16="http://schemas.microsoft.com/office/drawing/2014/main" id="{5F09C546-F3B5-EC86-21E7-4A7CCCDA1D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2062" y="5541817"/>
            <a:ext cx="914400" cy="760613"/>
          </a:xfrm>
          <a:prstGeom prst="rect">
            <a:avLst/>
          </a:prstGeom>
        </p:spPr>
      </p:pic>
      <p:pic>
        <p:nvPicPr>
          <p:cNvPr id="14" name="Graphic 13" descr="Route (Two Pins With A Path) with solid fill">
            <a:extLst>
              <a:ext uri="{FF2B5EF4-FFF2-40B4-BE49-F238E27FC236}">
                <a16:creationId xmlns:a16="http://schemas.microsoft.com/office/drawing/2014/main" id="{0E8863FA-288C-73D4-241A-31D79F6BCF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75164" y="6114473"/>
            <a:ext cx="914400" cy="560012"/>
          </a:xfrm>
          <a:prstGeom prst="rect">
            <a:avLst/>
          </a:prstGeom>
        </p:spPr>
      </p:pic>
    </p:spTree>
    <p:extLst>
      <p:ext uri="{BB962C8B-B14F-4D97-AF65-F5344CB8AC3E}">
        <p14:creationId xmlns:p14="http://schemas.microsoft.com/office/powerpoint/2010/main" val="2196550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24138">
              <a:schemeClr val="accent4">
                <a:lumMod val="50000"/>
              </a:schemeClr>
            </a:gs>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B76F39C-DC92-43A2-AFAC-DF33A3F0E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4385D-DDC7-246B-EB9D-A3A2A682C5FB}"/>
              </a:ext>
            </a:extLst>
          </p:cNvPr>
          <p:cNvSpPr>
            <a:spLocks noGrp="1"/>
          </p:cNvSpPr>
          <p:nvPr>
            <p:ph type="title"/>
          </p:nvPr>
        </p:nvSpPr>
        <p:spPr>
          <a:xfrm>
            <a:off x="913796" y="4223657"/>
            <a:ext cx="3418059" cy="1922107"/>
          </a:xfrm>
        </p:spPr>
        <p:txBody>
          <a:bodyPr>
            <a:normAutofit/>
          </a:bodyPr>
          <a:lstStyle/>
          <a:p>
            <a:pPr algn="l"/>
            <a:r>
              <a:rPr lang="en-US" sz="2000" dirty="0">
                <a:solidFill>
                  <a:schemeClr val="bg1"/>
                </a:solidFill>
              </a:rPr>
              <a:t>ACCEPTANCE OF BAR COUPONS</a:t>
            </a:r>
          </a:p>
        </p:txBody>
      </p:sp>
      <p:pic>
        <p:nvPicPr>
          <p:cNvPr id="6" name="Content Placeholder 5">
            <a:extLst>
              <a:ext uri="{FF2B5EF4-FFF2-40B4-BE49-F238E27FC236}">
                <a16:creationId xmlns:a16="http://schemas.microsoft.com/office/drawing/2014/main" id="{BAA7066F-4927-9A2E-1468-E7078EC8D1EA}"/>
              </a:ext>
            </a:extLst>
          </p:cNvPr>
          <p:cNvPicPr>
            <a:picLocks noChangeAspect="1"/>
          </p:cNvPicPr>
          <p:nvPr/>
        </p:nvPicPr>
        <p:blipFill>
          <a:blip r:embed="rId2"/>
          <a:stretch>
            <a:fillRect/>
          </a:stretch>
        </p:blipFill>
        <p:spPr>
          <a:xfrm>
            <a:off x="497632" y="502842"/>
            <a:ext cx="5437496" cy="3387978"/>
          </a:xfrm>
          <a:prstGeom prst="rect">
            <a:avLst/>
          </a:prstGeom>
        </p:spPr>
      </p:pic>
      <p:cxnSp>
        <p:nvCxnSpPr>
          <p:cNvPr id="20" name="Straight Connector 19">
            <a:extLst>
              <a:ext uri="{FF2B5EF4-FFF2-40B4-BE49-F238E27FC236}">
                <a16:creationId xmlns:a16="http://schemas.microsoft.com/office/drawing/2014/main" id="{966758FC-A415-4D42-862A-2C0765FF80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4913"/>
            <a:ext cx="0" cy="2083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4B89DD7-A661-0ED3-3AC8-770B876E0918}"/>
              </a:ext>
            </a:extLst>
          </p:cNvPr>
          <p:cNvPicPr>
            <a:picLocks noChangeAspect="1"/>
          </p:cNvPicPr>
          <p:nvPr/>
        </p:nvPicPr>
        <p:blipFill>
          <a:blip r:embed="rId3"/>
          <a:stretch>
            <a:fillRect/>
          </a:stretch>
        </p:blipFill>
        <p:spPr>
          <a:xfrm>
            <a:off x="6256865" y="569599"/>
            <a:ext cx="5437499" cy="3254463"/>
          </a:xfrm>
          <a:prstGeom prst="rect">
            <a:avLst/>
          </a:prstGeom>
        </p:spPr>
      </p:pic>
      <p:pic>
        <p:nvPicPr>
          <p:cNvPr id="10" name="Content Placeholder 9" descr="Wine with solid fill">
            <a:extLst>
              <a:ext uri="{FF2B5EF4-FFF2-40B4-BE49-F238E27FC236}">
                <a16:creationId xmlns:a16="http://schemas.microsoft.com/office/drawing/2014/main" id="{2BEE6FD7-772D-3FF7-D9B0-EBDDB216F8B6}"/>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2301980" y="5184710"/>
            <a:ext cx="914400" cy="914400"/>
          </a:xfrm>
        </p:spPr>
      </p:pic>
      <p:sp>
        <p:nvSpPr>
          <p:cNvPr id="4" name="Slide Number Placeholder 3">
            <a:extLst>
              <a:ext uri="{FF2B5EF4-FFF2-40B4-BE49-F238E27FC236}">
                <a16:creationId xmlns:a16="http://schemas.microsoft.com/office/drawing/2014/main" id="{2F56F9C7-DD76-470A-7ED8-69045BB6198B}"/>
              </a:ext>
            </a:extLst>
          </p:cNvPr>
          <p:cNvSpPr>
            <a:spLocks noGrp="1"/>
          </p:cNvSpPr>
          <p:nvPr>
            <p:ph type="sldNum" sz="quarter" idx="12"/>
          </p:nvPr>
        </p:nvSpPr>
        <p:spPr>
          <a:xfrm>
            <a:off x="10514011" y="6248400"/>
            <a:ext cx="753545" cy="365125"/>
          </a:xfrm>
        </p:spPr>
        <p:txBody>
          <a:bodyPr>
            <a:normAutofit/>
          </a:bodyPr>
          <a:lstStyle/>
          <a:p>
            <a:pPr>
              <a:spcAft>
                <a:spcPts val="600"/>
              </a:spcAft>
            </a:pPr>
            <a:fld id="{48F63A3B-78C7-47BE-AE5E-E10140E04643}" type="slidenum">
              <a:rPr lang="en-US" smtClean="0"/>
              <a:pPr>
                <a:spcAft>
                  <a:spcPts val="600"/>
                </a:spcAft>
              </a:pPr>
              <a:t>25</a:t>
            </a:fld>
            <a:endParaRPr lang="en-US"/>
          </a:p>
        </p:txBody>
      </p:sp>
      <p:pic>
        <p:nvPicPr>
          <p:cNvPr id="14" name="Graphic 13" descr="Bar graph with upward trend with solid fill">
            <a:extLst>
              <a:ext uri="{FF2B5EF4-FFF2-40B4-BE49-F238E27FC236}">
                <a16:creationId xmlns:a16="http://schemas.microsoft.com/office/drawing/2014/main" id="{EF9660F2-54BB-8532-57D2-A1AD48A13E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087" y="4758329"/>
            <a:ext cx="914400" cy="914400"/>
          </a:xfrm>
          <a:prstGeom prst="rect">
            <a:avLst/>
          </a:prstGeom>
        </p:spPr>
      </p:pic>
      <p:sp>
        <p:nvSpPr>
          <p:cNvPr id="16" name="TextBox 15">
            <a:extLst>
              <a:ext uri="{FF2B5EF4-FFF2-40B4-BE49-F238E27FC236}">
                <a16:creationId xmlns:a16="http://schemas.microsoft.com/office/drawing/2014/main" id="{111C4BDB-6218-14D2-1B98-15461C8EAF9F}"/>
              </a:ext>
            </a:extLst>
          </p:cNvPr>
          <p:cNvSpPr txBox="1"/>
          <p:nvPr/>
        </p:nvSpPr>
        <p:spPr>
          <a:xfrm>
            <a:off x="4738255" y="4627418"/>
            <a:ext cx="6012870" cy="1200329"/>
          </a:xfrm>
          <a:prstGeom prst="rect">
            <a:avLst/>
          </a:prstGeom>
          <a:solidFill>
            <a:schemeClr val="accent1">
              <a:lumMod val="40000"/>
              <a:lumOff val="60000"/>
            </a:schemeClr>
          </a:solidFill>
        </p:spPr>
        <p:txBody>
          <a:bodyPr wrap="square" rtlCol="0">
            <a:spAutoFit/>
          </a:bodyPr>
          <a:lstStyle/>
          <a:p>
            <a:pPr algn="l"/>
            <a:r>
              <a:rPr lang="en-US" sz="1800" b="1" i="0" u="none" strike="noStrike" baseline="0" dirty="0">
                <a:solidFill>
                  <a:schemeClr val="bg1"/>
                </a:solidFill>
                <a:highlight>
                  <a:srgbClr val="00FF00"/>
                </a:highlight>
                <a:latin typeface="ArialMT"/>
              </a:rPr>
              <a:t>Highest percentage of bar coupons were accepted by those aged 21 years</a:t>
            </a:r>
            <a:r>
              <a:rPr lang="en-US" sz="1800" b="1" i="0" u="none" strike="noStrike" baseline="0" dirty="0">
                <a:solidFill>
                  <a:schemeClr val="bg1"/>
                </a:solidFill>
                <a:latin typeface="ArialMT"/>
              </a:rPr>
              <a:t>. Higher income drivers accept 47.6% of the bar coupons. People with low income also accept 41-46% of coupons.</a:t>
            </a:r>
            <a:endParaRPr lang="en-US" b="1" dirty="0">
              <a:solidFill>
                <a:schemeClr val="bg1"/>
              </a:solidFill>
            </a:endParaRPr>
          </a:p>
        </p:txBody>
      </p:sp>
    </p:spTree>
    <p:extLst>
      <p:ext uri="{BB962C8B-B14F-4D97-AF65-F5344CB8AC3E}">
        <p14:creationId xmlns:p14="http://schemas.microsoft.com/office/powerpoint/2010/main" val="151403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24138">
              <a:schemeClr val="accent4">
                <a:lumMod val="50000"/>
              </a:schemeClr>
            </a:gs>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B76F39C-DC92-43A2-AFAC-DF33A3F0E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4385D-DDC7-246B-EB9D-A3A2A682C5FB}"/>
              </a:ext>
            </a:extLst>
          </p:cNvPr>
          <p:cNvSpPr>
            <a:spLocks noGrp="1"/>
          </p:cNvSpPr>
          <p:nvPr>
            <p:ph type="title"/>
          </p:nvPr>
        </p:nvSpPr>
        <p:spPr>
          <a:xfrm>
            <a:off x="1154545" y="4112348"/>
            <a:ext cx="3177310" cy="1560382"/>
          </a:xfrm>
        </p:spPr>
        <p:txBody>
          <a:bodyPr>
            <a:normAutofit/>
          </a:bodyPr>
          <a:lstStyle/>
          <a:p>
            <a:pPr algn="l"/>
            <a:r>
              <a:rPr lang="en-US" sz="2000" dirty="0">
                <a:solidFill>
                  <a:schemeClr val="bg1"/>
                </a:solidFill>
              </a:rPr>
              <a:t>ACCEPTANCE OF COFFEE HOUSE COUPONS</a:t>
            </a:r>
          </a:p>
        </p:txBody>
      </p:sp>
      <p:cxnSp>
        <p:nvCxnSpPr>
          <p:cNvPr id="20" name="Straight Connector 19">
            <a:extLst>
              <a:ext uri="{FF2B5EF4-FFF2-40B4-BE49-F238E27FC236}">
                <a16:creationId xmlns:a16="http://schemas.microsoft.com/office/drawing/2014/main" id="{966758FC-A415-4D42-862A-2C0765FF80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4913"/>
            <a:ext cx="0" cy="2083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2F56F9C7-DD76-470A-7ED8-69045BB6198B}"/>
              </a:ext>
            </a:extLst>
          </p:cNvPr>
          <p:cNvSpPr>
            <a:spLocks noGrp="1"/>
          </p:cNvSpPr>
          <p:nvPr>
            <p:ph type="sldNum" sz="quarter" idx="12"/>
          </p:nvPr>
        </p:nvSpPr>
        <p:spPr>
          <a:xfrm>
            <a:off x="10514011" y="6248400"/>
            <a:ext cx="753545" cy="365125"/>
          </a:xfrm>
        </p:spPr>
        <p:txBody>
          <a:bodyPr>
            <a:normAutofit/>
          </a:bodyPr>
          <a:lstStyle/>
          <a:p>
            <a:pPr>
              <a:spcAft>
                <a:spcPts val="600"/>
              </a:spcAft>
            </a:pPr>
            <a:fld id="{48F63A3B-78C7-47BE-AE5E-E10140E04643}" type="slidenum">
              <a:rPr lang="en-US" smtClean="0"/>
              <a:pPr>
                <a:spcAft>
                  <a:spcPts val="600"/>
                </a:spcAft>
              </a:pPr>
              <a:t>26</a:t>
            </a:fld>
            <a:endParaRPr lang="en-US"/>
          </a:p>
        </p:txBody>
      </p:sp>
      <p:pic>
        <p:nvPicPr>
          <p:cNvPr id="14" name="Graphic 13" descr="Bar graph with upward trend with solid fill">
            <a:extLst>
              <a:ext uri="{FF2B5EF4-FFF2-40B4-BE49-F238E27FC236}">
                <a16:creationId xmlns:a16="http://schemas.microsoft.com/office/drawing/2014/main" id="{EF9660F2-54BB-8532-57D2-A1AD48A13E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195" y="4435339"/>
            <a:ext cx="914400" cy="914400"/>
          </a:xfrm>
          <a:prstGeom prst="rect">
            <a:avLst/>
          </a:prstGeom>
        </p:spPr>
      </p:pic>
      <p:sp>
        <p:nvSpPr>
          <p:cNvPr id="16" name="TextBox 15">
            <a:extLst>
              <a:ext uri="{FF2B5EF4-FFF2-40B4-BE49-F238E27FC236}">
                <a16:creationId xmlns:a16="http://schemas.microsoft.com/office/drawing/2014/main" id="{111C4BDB-6218-14D2-1B98-15461C8EAF9F}"/>
              </a:ext>
            </a:extLst>
          </p:cNvPr>
          <p:cNvSpPr txBox="1"/>
          <p:nvPr/>
        </p:nvSpPr>
        <p:spPr>
          <a:xfrm>
            <a:off x="4738255" y="4627418"/>
            <a:ext cx="6012870" cy="923330"/>
          </a:xfrm>
          <a:prstGeom prst="rect">
            <a:avLst/>
          </a:prstGeom>
          <a:solidFill>
            <a:schemeClr val="accent1">
              <a:lumMod val="40000"/>
              <a:lumOff val="60000"/>
            </a:schemeClr>
          </a:solidFill>
        </p:spPr>
        <p:txBody>
          <a:bodyPr wrap="square" rtlCol="0">
            <a:spAutoFit/>
          </a:bodyPr>
          <a:lstStyle/>
          <a:p>
            <a:pPr algn="l"/>
            <a:r>
              <a:rPr lang="en-US" sz="1800" b="0" i="0" u="none" strike="noStrike" baseline="0" dirty="0">
                <a:solidFill>
                  <a:schemeClr val="bg1"/>
                </a:solidFill>
                <a:highlight>
                  <a:srgbClr val="00FF00"/>
                </a:highlight>
                <a:latin typeface="ArialMT"/>
              </a:rPr>
              <a:t>69.7% of the coffeehouse coupons were accepted by drivers aged below 21 years. </a:t>
            </a:r>
            <a:endParaRPr lang="en-US" dirty="0">
              <a:solidFill>
                <a:schemeClr val="bg1"/>
              </a:solidFill>
              <a:highlight>
                <a:srgbClr val="00FF00"/>
              </a:highlight>
              <a:latin typeface="ArialMT"/>
            </a:endParaRPr>
          </a:p>
          <a:p>
            <a:pPr algn="l"/>
            <a:r>
              <a:rPr lang="en-US" dirty="0">
                <a:solidFill>
                  <a:schemeClr val="bg1"/>
                </a:solidFill>
                <a:latin typeface="ArialMT"/>
              </a:rPr>
              <a:t>Acceptance rate is good among all income groups.</a:t>
            </a:r>
            <a:endParaRPr lang="en-US" dirty="0">
              <a:solidFill>
                <a:schemeClr val="bg1"/>
              </a:solidFill>
            </a:endParaRPr>
          </a:p>
        </p:txBody>
      </p:sp>
      <p:pic>
        <p:nvPicPr>
          <p:cNvPr id="9" name="Content Placeholder 8" descr="Coffee with solid fill">
            <a:extLst>
              <a:ext uri="{FF2B5EF4-FFF2-40B4-BE49-F238E27FC236}">
                <a16:creationId xmlns:a16="http://schemas.microsoft.com/office/drawing/2014/main" id="{54D7C37B-2841-B6D7-3536-7C09667DE2F2}"/>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2165625" y="5227582"/>
            <a:ext cx="914400" cy="914400"/>
          </a:xfrm>
        </p:spPr>
      </p:pic>
      <p:pic>
        <p:nvPicPr>
          <p:cNvPr id="12" name="Picture 11">
            <a:extLst>
              <a:ext uri="{FF2B5EF4-FFF2-40B4-BE49-F238E27FC236}">
                <a16:creationId xmlns:a16="http://schemas.microsoft.com/office/drawing/2014/main" id="{6A069E36-2043-A5C0-87B0-98C98F9BF677}"/>
              </a:ext>
            </a:extLst>
          </p:cNvPr>
          <p:cNvPicPr>
            <a:picLocks noChangeAspect="1"/>
          </p:cNvPicPr>
          <p:nvPr/>
        </p:nvPicPr>
        <p:blipFill>
          <a:blip r:embed="rId6"/>
          <a:stretch>
            <a:fillRect/>
          </a:stretch>
        </p:blipFill>
        <p:spPr>
          <a:xfrm>
            <a:off x="284786" y="427038"/>
            <a:ext cx="4989689" cy="3258271"/>
          </a:xfrm>
          <a:prstGeom prst="rect">
            <a:avLst/>
          </a:prstGeom>
        </p:spPr>
      </p:pic>
      <p:pic>
        <p:nvPicPr>
          <p:cNvPr id="15" name="Picture 14">
            <a:extLst>
              <a:ext uri="{FF2B5EF4-FFF2-40B4-BE49-F238E27FC236}">
                <a16:creationId xmlns:a16="http://schemas.microsoft.com/office/drawing/2014/main" id="{AF8F09AF-707D-937C-DFEF-66F0BF45D33E}"/>
              </a:ext>
            </a:extLst>
          </p:cNvPr>
          <p:cNvPicPr>
            <a:picLocks noChangeAspect="1"/>
          </p:cNvPicPr>
          <p:nvPr/>
        </p:nvPicPr>
        <p:blipFill>
          <a:blip r:embed="rId7"/>
          <a:stretch>
            <a:fillRect/>
          </a:stretch>
        </p:blipFill>
        <p:spPr>
          <a:xfrm>
            <a:off x="5559261" y="427038"/>
            <a:ext cx="5238044" cy="3258271"/>
          </a:xfrm>
          <a:prstGeom prst="rect">
            <a:avLst/>
          </a:prstGeom>
        </p:spPr>
      </p:pic>
    </p:spTree>
    <p:extLst>
      <p:ext uri="{BB962C8B-B14F-4D97-AF65-F5344CB8AC3E}">
        <p14:creationId xmlns:p14="http://schemas.microsoft.com/office/powerpoint/2010/main" val="35921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24138">
              <a:schemeClr val="accent4">
                <a:lumMod val="50000"/>
              </a:schemeClr>
            </a:gs>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B76F39C-DC92-43A2-AFAC-DF33A3F0E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4385D-DDC7-246B-EB9D-A3A2A682C5FB}"/>
              </a:ext>
            </a:extLst>
          </p:cNvPr>
          <p:cNvSpPr>
            <a:spLocks noGrp="1"/>
          </p:cNvSpPr>
          <p:nvPr>
            <p:ph type="title"/>
          </p:nvPr>
        </p:nvSpPr>
        <p:spPr>
          <a:xfrm>
            <a:off x="1154545" y="4112348"/>
            <a:ext cx="3177310" cy="1560382"/>
          </a:xfrm>
        </p:spPr>
        <p:txBody>
          <a:bodyPr>
            <a:normAutofit/>
          </a:bodyPr>
          <a:lstStyle/>
          <a:p>
            <a:pPr algn="l"/>
            <a:r>
              <a:rPr lang="en-US" sz="2000" dirty="0">
                <a:solidFill>
                  <a:schemeClr val="bg1"/>
                </a:solidFill>
              </a:rPr>
              <a:t>ACCEPTANCE OF Restaurant COUPONS</a:t>
            </a:r>
          </a:p>
        </p:txBody>
      </p:sp>
      <p:cxnSp>
        <p:nvCxnSpPr>
          <p:cNvPr id="20" name="Straight Connector 19">
            <a:extLst>
              <a:ext uri="{FF2B5EF4-FFF2-40B4-BE49-F238E27FC236}">
                <a16:creationId xmlns:a16="http://schemas.microsoft.com/office/drawing/2014/main" id="{966758FC-A415-4D42-862A-2C0765FF80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4913"/>
            <a:ext cx="0" cy="2083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2F56F9C7-DD76-470A-7ED8-69045BB6198B}"/>
              </a:ext>
            </a:extLst>
          </p:cNvPr>
          <p:cNvSpPr>
            <a:spLocks noGrp="1"/>
          </p:cNvSpPr>
          <p:nvPr>
            <p:ph type="sldNum" sz="quarter" idx="12"/>
          </p:nvPr>
        </p:nvSpPr>
        <p:spPr>
          <a:xfrm>
            <a:off x="10514011" y="6248400"/>
            <a:ext cx="753545" cy="365125"/>
          </a:xfrm>
        </p:spPr>
        <p:txBody>
          <a:bodyPr>
            <a:normAutofit/>
          </a:bodyPr>
          <a:lstStyle/>
          <a:p>
            <a:pPr>
              <a:spcAft>
                <a:spcPts val="600"/>
              </a:spcAft>
            </a:pPr>
            <a:fld id="{48F63A3B-78C7-47BE-AE5E-E10140E04643}" type="slidenum">
              <a:rPr lang="en-US" smtClean="0"/>
              <a:pPr>
                <a:spcAft>
                  <a:spcPts val="600"/>
                </a:spcAft>
              </a:pPr>
              <a:t>27</a:t>
            </a:fld>
            <a:endParaRPr lang="en-US"/>
          </a:p>
        </p:txBody>
      </p:sp>
      <p:pic>
        <p:nvPicPr>
          <p:cNvPr id="14" name="Graphic 13" descr="Bar graph with upward trend with solid fill">
            <a:extLst>
              <a:ext uri="{FF2B5EF4-FFF2-40B4-BE49-F238E27FC236}">
                <a16:creationId xmlns:a16="http://schemas.microsoft.com/office/drawing/2014/main" id="{EF9660F2-54BB-8532-57D2-A1AD48A13E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95" y="4435339"/>
            <a:ext cx="914400" cy="914400"/>
          </a:xfrm>
          <a:prstGeom prst="rect">
            <a:avLst/>
          </a:prstGeom>
        </p:spPr>
      </p:pic>
      <p:sp>
        <p:nvSpPr>
          <p:cNvPr id="16" name="TextBox 15">
            <a:extLst>
              <a:ext uri="{FF2B5EF4-FFF2-40B4-BE49-F238E27FC236}">
                <a16:creationId xmlns:a16="http://schemas.microsoft.com/office/drawing/2014/main" id="{111C4BDB-6218-14D2-1B98-15461C8EAF9F}"/>
              </a:ext>
            </a:extLst>
          </p:cNvPr>
          <p:cNvSpPr txBox="1"/>
          <p:nvPr/>
        </p:nvSpPr>
        <p:spPr>
          <a:xfrm>
            <a:off x="4738255" y="4627418"/>
            <a:ext cx="6012870" cy="830997"/>
          </a:xfrm>
          <a:prstGeom prst="rect">
            <a:avLst/>
          </a:prstGeom>
          <a:solidFill>
            <a:schemeClr val="accent1">
              <a:lumMod val="40000"/>
              <a:lumOff val="60000"/>
            </a:schemeClr>
          </a:solidFill>
        </p:spPr>
        <p:txBody>
          <a:bodyPr wrap="square" rtlCol="0">
            <a:spAutoFit/>
          </a:bodyPr>
          <a:lstStyle/>
          <a:p>
            <a:pPr algn="l"/>
            <a:r>
              <a:rPr lang="en-US" sz="1600" b="1" i="0" u="none" strike="noStrike" baseline="0" dirty="0">
                <a:solidFill>
                  <a:schemeClr val="bg1"/>
                </a:solidFill>
                <a:highlight>
                  <a:srgbClr val="00FF00"/>
                </a:highlight>
                <a:latin typeface="ArialMT"/>
              </a:rPr>
              <a:t>Drivers with an income range of 87500-99999 accept most restaurant coupons.</a:t>
            </a:r>
          </a:p>
          <a:p>
            <a:pPr algn="l"/>
            <a:r>
              <a:rPr lang="en-US" sz="1600" b="1" i="0" u="none" strike="noStrike" baseline="0" dirty="0">
                <a:solidFill>
                  <a:schemeClr val="bg1"/>
                </a:solidFill>
                <a:highlight>
                  <a:srgbClr val="00FF00"/>
                </a:highlight>
                <a:latin typeface="ArialMT"/>
              </a:rPr>
              <a:t>Also, the age group of 36 and 46 accepts more coupons.</a:t>
            </a:r>
            <a:endParaRPr lang="en-US" sz="1600" b="1" dirty="0">
              <a:solidFill>
                <a:schemeClr val="bg1"/>
              </a:solidFill>
              <a:highlight>
                <a:srgbClr val="00FF00"/>
              </a:highlight>
            </a:endParaRPr>
          </a:p>
        </p:txBody>
      </p:sp>
      <p:pic>
        <p:nvPicPr>
          <p:cNvPr id="5" name="Picture 4">
            <a:extLst>
              <a:ext uri="{FF2B5EF4-FFF2-40B4-BE49-F238E27FC236}">
                <a16:creationId xmlns:a16="http://schemas.microsoft.com/office/drawing/2014/main" id="{332B7102-E8AE-F762-49DF-EB009C7FB66B}"/>
              </a:ext>
            </a:extLst>
          </p:cNvPr>
          <p:cNvPicPr>
            <a:picLocks noChangeAspect="1"/>
          </p:cNvPicPr>
          <p:nvPr/>
        </p:nvPicPr>
        <p:blipFill>
          <a:blip r:embed="rId5"/>
          <a:stretch>
            <a:fillRect/>
          </a:stretch>
        </p:blipFill>
        <p:spPr>
          <a:xfrm>
            <a:off x="7888884" y="438726"/>
            <a:ext cx="4046551" cy="3556309"/>
          </a:xfrm>
          <a:prstGeom prst="rect">
            <a:avLst/>
          </a:prstGeom>
        </p:spPr>
      </p:pic>
      <p:pic>
        <p:nvPicPr>
          <p:cNvPr id="7" name="Picture 6">
            <a:extLst>
              <a:ext uri="{FF2B5EF4-FFF2-40B4-BE49-F238E27FC236}">
                <a16:creationId xmlns:a16="http://schemas.microsoft.com/office/drawing/2014/main" id="{92E8A547-4F45-BB88-4F7F-446B8833BF04}"/>
              </a:ext>
            </a:extLst>
          </p:cNvPr>
          <p:cNvPicPr>
            <a:picLocks noChangeAspect="1"/>
          </p:cNvPicPr>
          <p:nvPr/>
        </p:nvPicPr>
        <p:blipFill>
          <a:blip r:embed="rId6"/>
          <a:stretch>
            <a:fillRect/>
          </a:stretch>
        </p:blipFill>
        <p:spPr>
          <a:xfrm>
            <a:off x="489525" y="438727"/>
            <a:ext cx="3842330" cy="3556308"/>
          </a:xfrm>
          <a:prstGeom prst="rect">
            <a:avLst/>
          </a:prstGeom>
        </p:spPr>
      </p:pic>
      <p:pic>
        <p:nvPicPr>
          <p:cNvPr id="10" name="Picture 9">
            <a:extLst>
              <a:ext uri="{FF2B5EF4-FFF2-40B4-BE49-F238E27FC236}">
                <a16:creationId xmlns:a16="http://schemas.microsoft.com/office/drawing/2014/main" id="{4BD4920F-85EC-D71A-14B7-9088F05786CB}"/>
              </a:ext>
            </a:extLst>
          </p:cNvPr>
          <p:cNvPicPr>
            <a:picLocks noChangeAspect="1"/>
          </p:cNvPicPr>
          <p:nvPr/>
        </p:nvPicPr>
        <p:blipFill>
          <a:blip r:embed="rId7"/>
          <a:stretch>
            <a:fillRect/>
          </a:stretch>
        </p:blipFill>
        <p:spPr>
          <a:xfrm>
            <a:off x="4046554" y="438726"/>
            <a:ext cx="3842330" cy="3556309"/>
          </a:xfrm>
          <a:prstGeom prst="rect">
            <a:avLst/>
          </a:prstGeom>
        </p:spPr>
      </p:pic>
      <p:pic>
        <p:nvPicPr>
          <p:cNvPr id="18" name="Content Placeholder 17" descr="Catering with solid fill">
            <a:extLst>
              <a:ext uri="{FF2B5EF4-FFF2-40B4-BE49-F238E27FC236}">
                <a16:creationId xmlns:a16="http://schemas.microsoft.com/office/drawing/2014/main" id="{E0F89541-801D-674C-489F-728B115F3C27}"/>
              </a:ext>
            </a:extLst>
          </p:cNvPr>
          <p:cNvPicPr>
            <a:picLocks noGrp="1" noChangeAspect="1"/>
          </p:cNvPicPr>
          <p:nvPr>
            <p:ph idx="1"/>
          </p:nvPr>
        </p:nvPicPr>
        <p:blipFill>
          <a:blip r:embed="rId8">
            <a:extLst>
              <a:ext uri="{96DAC541-7B7A-43D3-8B79-37D633B846F1}">
                <asvg:svgBlip xmlns:asvg="http://schemas.microsoft.com/office/drawing/2016/SVG/main" r:embed="rId9"/>
              </a:ext>
            </a:extLst>
          </a:blip>
          <a:stretch>
            <a:fillRect/>
          </a:stretch>
        </p:blipFill>
        <p:spPr>
          <a:xfrm>
            <a:off x="1440875" y="5329690"/>
            <a:ext cx="914400" cy="914400"/>
          </a:xfrm>
        </p:spPr>
      </p:pic>
    </p:spTree>
    <p:extLst>
      <p:ext uri="{BB962C8B-B14F-4D97-AF65-F5344CB8AC3E}">
        <p14:creationId xmlns:p14="http://schemas.microsoft.com/office/powerpoint/2010/main" val="1989709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24138">
              <a:schemeClr val="accent4">
                <a:lumMod val="50000"/>
              </a:schemeClr>
            </a:gs>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008E7-C6D2-F50D-BE8B-B8FEFEBAF6CB}"/>
              </a:ext>
            </a:extLst>
          </p:cNvPr>
          <p:cNvSpPr>
            <a:spLocks noGrp="1"/>
          </p:cNvSpPr>
          <p:nvPr>
            <p:ph type="title"/>
          </p:nvPr>
        </p:nvSpPr>
        <p:spPr>
          <a:xfrm>
            <a:off x="3740726" y="609600"/>
            <a:ext cx="4165601" cy="1326321"/>
          </a:xfrm>
          <a:solidFill>
            <a:schemeClr val="accent4">
              <a:lumMod val="40000"/>
              <a:lumOff val="60000"/>
            </a:schemeClr>
          </a:solidFill>
        </p:spPr>
        <p:txBody>
          <a:bodyPr/>
          <a:lstStyle/>
          <a:p>
            <a:r>
              <a:rPr lang="en-US" dirty="0">
                <a:solidFill>
                  <a:schemeClr val="bg1"/>
                </a:solidFill>
              </a:rPr>
              <a:t>MODELING</a:t>
            </a:r>
          </a:p>
        </p:txBody>
      </p:sp>
      <p:sp>
        <p:nvSpPr>
          <p:cNvPr id="3" name="Slide Number Placeholder 2">
            <a:extLst>
              <a:ext uri="{FF2B5EF4-FFF2-40B4-BE49-F238E27FC236}">
                <a16:creationId xmlns:a16="http://schemas.microsoft.com/office/drawing/2014/main" id="{F3C5613A-FDBD-2687-7BE7-C7842C599325}"/>
              </a:ext>
            </a:extLst>
          </p:cNvPr>
          <p:cNvSpPr>
            <a:spLocks noGrp="1"/>
          </p:cNvSpPr>
          <p:nvPr>
            <p:ph type="sldNum" sz="quarter" idx="12"/>
          </p:nvPr>
        </p:nvSpPr>
        <p:spPr/>
        <p:txBody>
          <a:bodyPr/>
          <a:lstStyle/>
          <a:p>
            <a:fld id="{48F63A3B-78C7-47BE-AE5E-E10140E04643}" type="slidenum">
              <a:rPr lang="en-US" smtClean="0"/>
              <a:pPr/>
              <a:t>28</a:t>
            </a:fld>
            <a:endParaRPr lang="en-US" dirty="0"/>
          </a:p>
        </p:txBody>
      </p:sp>
      <p:sp>
        <p:nvSpPr>
          <p:cNvPr id="4" name="Rectangle 3">
            <a:extLst>
              <a:ext uri="{FF2B5EF4-FFF2-40B4-BE49-F238E27FC236}">
                <a16:creationId xmlns:a16="http://schemas.microsoft.com/office/drawing/2014/main" id="{95A613A5-EC34-347F-1CEB-1DF0A03E5C54}"/>
              </a:ext>
            </a:extLst>
          </p:cNvPr>
          <p:cNvSpPr/>
          <p:nvPr/>
        </p:nvSpPr>
        <p:spPr>
          <a:xfrm>
            <a:off x="1219201" y="2429164"/>
            <a:ext cx="2327563" cy="11822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DATA PREPROCESSING/FEATURE SELECTION</a:t>
            </a:r>
          </a:p>
        </p:txBody>
      </p:sp>
      <p:sp>
        <p:nvSpPr>
          <p:cNvPr id="5" name="Rectangle 4">
            <a:extLst>
              <a:ext uri="{FF2B5EF4-FFF2-40B4-BE49-F238E27FC236}">
                <a16:creationId xmlns:a16="http://schemas.microsoft.com/office/drawing/2014/main" id="{7BC19443-770D-D0E0-A358-BA3E2303A4A2}"/>
              </a:ext>
            </a:extLst>
          </p:cNvPr>
          <p:cNvSpPr/>
          <p:nvPr/>
        </p:nvSpPr>
        <p:spPr>
          <a:xfrm>
            <a:off x="4225636" y="2571182"/>
            <a:ext cx="2327564" cy="11822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DATA</a:t>
            </a:r>
            <a:r>
              <a:rPr lang="en-US" dirty="0">
                <a:solidFill>
                  <a:schemeClr val="bg1"/>
                </a:solidFill>
              </a:rPr>
              <a:t> </a:t>
            </a:r>
            <a:r>
              <a:rPr lang="en-US" b="1" dirty="0">
                <a:solidFill>
                  <a:schemeClr val="bg1"/>
                </a:solidFill>
              </a:rPr>
              <a:t>SPLITTING(80:20)</a:t>
            </a:r>
          </a:p>
        </p:txBody>
      </p:sp>
      <p:sp>
        <p:nvSpPr>
          <p:cNvPr id="6" name="Rectangle 5">
            <a:extLst>
              <a:ext uri="{FF2B5EF4-FFF2-40B4-BE49-F238E27FC236}">
                <a16:creationId xmlns:a16="http://schemas.microsoft.com/office/drawing/2014/main" id="{3449D629-E31D-72BE-976D-0590981FDACD}"/>
              </a:ext>
            </a:extLst>
          </p:cNvPr>
          <p:cNvSpPr/>
          <p:nvPr/>
        </p:nvSpPr>
        <p:spPr>
          <a:xfrm>
            <a:off x="7342910" y="2324254"/>
            <a:ext cx="2327564" cy="11822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MODEL</a:t>
            </a:r>
            <a:r>
              <a:rPr lang="en-US" dirty="0">
                <a:solidFill>
                  <a:schemeClr val="bg1"/>
                </a:solidFill>
              </a:rPr>
              <a:t> </a:t>
            </a:r>
            <a:r>
              <a:rPr lang="en-US" b="1" dirty="0">
                <a:solidFill>
                  <a:schemeClr val="bg1"/>
                </a:solidFill>
              </a:rPr>
              <a:t>TRAINING</a:t>
            </a:r>
          </a:p>
        </p:txBody>
      </p:sp>
      <p:sp>
        <p:nvSpPr>
          <p:cNvPr id="7" name="Rectangle 6">
            <a:extLst>
              <a:ext uri="{FF2B5EF4-FFF2-40B4-BE49-F238E27FC236}">
                <a16:creationId xmlns:a16="http://schemas.microsoft.com/office/drawing/2014/main" id="{C767AC1D-364D-5DCF-714A-9E9182343605}"/>
              </a:ext>
            </a:extLst>
          </p:cNvPr>
          <p:cNvSpPr/>
          <p:nvPr/>
        </p:nvSpPr>
        <p:spPr>
          <a:xfrm>
            <a:off x="6518565" y="4154767"/>
            <a:ext cx="3024909" cy="11822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MODEL TUNING HYPERPARAMETERS</a:t>
            </a:r>
          </a:p>
        </p:txBody>
      </p:sp>
      <p:sp>
        <p:nvSpPr>
          <p:cNvPr id="8" name="Rectangle 7">
            <a:extLst>
              <a:ext uri="{FF2B5EF4-FFF2-40B4-BE49-F238E27FC236}">
                <a16:creationId xmlns:a16="http://schemas.microsoft.com/office/drawing/2014/main" id="{9FBF030B-21A0-0E0B-F16C-AB2DF0D0ACEA}"/>
              </a:ext>
            </a:extLst>
          </p:cNvPr>
          <p:cNvSpPr/>
          <p:nvPr/>
        </p:nvSpPr>
        <p:spPr>
          <a:xfrm>
            <a:off x="3260437" y="4162696"/>
            <a:ext cx="2327564" cy="11822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MODEL EVALUATION</a:t>
            </a:r>
          </a:p>
        </p:txBody>
      </p:sp>
      <p:pic>
        <p:nvPicPr>
          <p:cNvPr id="14" name="Graphic 13" descr="Arrow: Slight curve with solid fill">
            <a:extLst>
              <a:ext uri="{FF2B5EF4-FFF2-40B4-BE49-F238E27FC236}">
                <a16:creationId xmlns:a16="http://schemas.microsoft.com/office/drawing/2014/main" id="{BBFB349B-981B-634E-89EE-9FA97E96B8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56710" y="2592108"/>
            <a:ext cx="914400" cy="914400"/>
          </a:xfrm>
          <a:prstGeom prst="rect">
            <a:avLst/>
          </a:prstGeom>
        </p:spPr>
      </p:pic>
      <p:pic>
        <p:nvPicPr>
          <p:cNvPr id="15" name="Graphic 14" descr="Arrow: Slight curve with solid fill">
            <a:extLst>
              <a:ext uri="{FF2B5EF4-FFF2-40B4-BE49-F238E27FC236}">
                <a16:creationId xmlns:a16="http://schemas.microsoft.com/office/drawing/2014/main" id="{2108377C-43A4-67FE-506B-9222A0CB22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18565" y="2584180"/>
            <a:ext cx="914400" cy="914400"/>
          </a:xfrm>
          <a:prstGeom prst="rect">
            <a:avLst/>
          </a:prstGeom>
        </p:spPr>
      </p:pic>
      <p:pic>
        <p:nvPicPr>
          <p:cNvPr id="17" name="Graphic 16" descr="Arrow: Straight with solid fill">
            <a:extLst>
              <a:ext uri="{FF2B5EF4-FFF2-40B4-BE49-F238E27FC236}">
                <a16:creationId xmlns:a16="http://schemas.microsoft.com/office/drawing/2014/main" id="{126552AC-F6C8-874C-AFB4-B33A1A3A0F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3381" y="4306879"/>
            <a:ext cx="1025237" cy="914400"/>
          </a:xfrm>
          <a:prstGeom prst="rect">
            <a:avLst/>
          </a:prstGeom>
        </p:spPr>
      </p:pic>
      <p:pic>
        <p:nvPicPr>
          <p:cNvPr id="19" name="Graphic 18" descr="Arrow: Rotate right with solid fill">
            <a:extLst>
              <a:ext uri="{FF2B5EF4-FFF2-40B4-BE49-F238E27FC236}">
                <a16:creationId xmlns:a16="http://schemas.microsoft.com/office/drawing/2014/main" id="{2109365E-6186-ED58-CA32-A538B58FB8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2675" y="3369474"/>
            <a:ext cx="914400" cy="914400"/>
          </a:xfrm>
          <a:prstGeom prst="rect">
            <a:avLst/>
          </a:prstGeom>
        </p:spPr>
      </p:pic>
    </p:spTree>
    <p:extLst>
      <p:ext uri="{BB962C8B-B14F-4D97-AF65-F5344CB8AC3E}">
        <p14:creationId xmlns:p14="http://schemas.microsoft.com/office/powerpoint/2010/main" val="23451027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24138">
              <a:schemeClr val="accent4">
                <a:lumMod val="50000"/>
              </a:schemeClr>
            </a:gs>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18D91-94E2-0910-1E4E-9DCD57BB779F}"/>
              </a:ext>
            </a:extLst>
          </p:cNvPr>
          <p:cNvSpPr>
            <a:spLocks noGrp="1"/>
          </p:cNvSpPr>
          <p:nvPr>
            <p:ph type="title"/>
          </p:nvPr>
        </p:nvSpPr>
        <p:spPr/>
        <p:txBody>
          <a:bodyPr>
            <a:normAutofit/>
          </a:bodyPr>
          <a:lstStyle/>
          <a:p>
            <a:r>
              <a:rPr lang="en-US" sz="2800" dirty="0"/>
              <a:t>STATISTICAL ANALYSIS TO CHOOSE FEATURES FOR MODELS</a:t>
            </a:r>
          </a:p>
        </p:txBody>
      </p:sp>
      <p:sp>
        <p:nvSpPr>
          <p:cNvPr id="3" name="Content Placeholder 2">
            <a:extLst>
              <a:ext uri="{FF2B5EF4-FFF2-40B4-BE49-F238E27FC236}">
                <a16:creationId xmlns:a16="http://schemas.microsoft.com/office/drawing/2014/main" id="{F5F932D9-0570-8FA0-63CB-FE913AF543FC}"/>
              </a:ext>
            </a:extLst>
          </p:cNvPr>
          <p:cNvSpPr>
            <a:spLocks noGrp="1"/>
          </p:cNvSpPr>
          <p:nvPr>
            <p:ph idx="1"/>
          </p:nvPr>
        </p:nvSpPr>
        <p:spPr>
          <a:xfrm>
            <a:off x="913795" y="2096064"/>
            <a:ext cx="3658205" cy="3695136"/>
          </a:xfrm>
          <a:solidFill>
            <a:schemeClr val="accent1">
              <a:lumMod val="40000"/>
              <a:lumOff val="60000"/>
            </a:schemeClr>
          </a:solidFill>
        </p:spPr>
        <p:txBody>
          <a:bodyPr/>
          <a:lstStyle/>
          <a:p>
            <a:pPr marL="0" indent="0">
              <a:buNone/>
            </a:pPr>
            <a:r>
              <a:rPr lang="en-US" dirty="0">
                <a:solidFill>
                  <a:schemeClr val="bg1"/>
                </a:solidFill>
              </a:rPr>
              <a:t>Select top 10 features:</a:t>
            </a:r>
          </a:p>
          <a:p>
            <a:pPr marL="0" indent="0">
              <a:buNone/>
            </a:pPr>
            <a:r>
              <a:rPr lang="en-US" dirty="0">
                <a:solidFill>
                  <a:schemeClr val="bg1"/>
                </a:solidFill>
              </a:rPr>
              <a:t>Choose features that has p-value&lt;0.05</a:t>
            </a:r>
          </a:p>
          <a:p>
            <a:pPr marL="0" indent="0">
              <a:buNone/>
            </a:pPr>
            <a:r>
              <a:rPr lang="en-US" dirty="0">
                <a:solidFill>
                  <a:schemeClr val="bg1"/>
                </a:solidFill>
              </a:rPr>
              <a:t>Selecting top features is crucial for Model performance</a:t>
            </a:r>
          </a:p>
          <a:p>
            <a:pPr marL="0" indent="0">
              <a:buNone/>
            </a:pPr>
            <a:endParaRPr lang="en-US" dirty="0"/>
          </a:p>
        </p:txBody>
      </p:sp>
      <p:sp>
        <p:nvSpPr>
          <p:cNvPr id="4" name="Slide Number Placeholder 3">
            <a:extLst>
              <a:ext uri="{FF2B5EF4-FFF2-40B4-BE49-F238E27FC236}">
                <a16:creationId xmlns:a16="http://schemas.microsoft.com/office/drawing/2014/main" id="{F51E2CC3-4C8E-86CB-122D-B743B7402431}"/>
              </a:ext>
            </a:extLst>
          </p:cNvPr>
          <p:cNvSpPr>
            <a:spLocks noGrp="1"/>
          </p:cNvSpPr>
          <p:nvPr>
            <p:ph type="sldNum" sz="quarter" idx="12"/>
          </p:nvPr>
        </p:nvSpPr>
        <p:spPr/>
        <p:txBody>
          <a:bodyPr/>
          <a:lstStyle/>
          <a:p>
            <a:fld id="{48F63A3B-78C7-47BE-AE5E-E10140E04643}" type="slidenum">
              <a:rPr lang="en-US" smtClean="0"/>
              <a:pPr/>
              <a:t>29</a:t>
            </a:fld>
            <a:endParaRPr lang="en-US" dirty="0"/>
          </a:p>
        </p:txBody>
      </p:sp>
      <p:pic>
        <p:nvPicPr>
          <p:cNvPr id="6" name="Picture 5">
            <a:extLst>
              <a:ext uri="{FF2B5EF4-FFF2-40B4-BE49-F238E27FC236}">
                <a16:creationId xmlns:a16="http://schemas.microsoft.com/office/drawing/2014/main" id="{420BC9C7-7898-D9B9-3F68-6D84C02E06E5}"/>
              </a:ext>
            </a:extLst>
          </p:cNvPr>
          <p:cNvPicPr>
            <a:picLocks noChangeAspect="1"/>
          </p:cNvPicPr>
          <p:nvPr/>
        </p:nvPicPr>
        <p:blipFill>
          <a:blip r:embed="rId2"/>
          <a:stretch>
            <a:fillRect/>
          </a:stretch>
        </p:blipFill>
        <p:spPr>
          <a:xfrm>
            <a:off x="5841851" y="1935921"/>
            <a:ext cx="5791498" cy="3829247"/>
          </a:xfrm>
          <a:prstGeom prst="rect">
            <a:avLst/>
          </a:prstGeom>
        </p:spPr>
      </p:pic>
    </p:spTree>
    <p:extLst>
      <p:ext uri="{BB962C8B-B14F-4D97-AF65-F5344CB8AC3E}">
        <p14:creationId xmlns:p14="http://schemas.microsoft.com/office/powerpoint/2010/main" val="401629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ed coupon with a percent symbol&#10;&#10;Description automatically generated">
            <a:extLst>
              <a:ext uri="{FF2B5EF4-FFF2-40B4-BE49-F238E27FC236}">
                <a16:creationId xmlns:a16="http://schemas.microsoft.com/office/drawing/2014/main" id="{F9E41818-74BD-FC7B-052D-18AF89B0767A}"/>
              </a:ext>
            </a:extLst>
          </p:cNvPr>
          <p:cNvPicPr>
            <a:picLocks noChangeAspect="1"/>
          </p:cNvPicPr>
          <p:nvPr/>
        </p:nvPicPr>
        <p:blipFill rotWithShape="1">
          <a:blip r:embed="rId3">
            <a:alphaModFix amt="35000"/>
          </a:blip>
          <a:srcRect t="22092" r="-2" b="21673"/>
          <a:stretch/>
        </p:blipFill>
        <p:spPr>
          <a:xfrm>
            <a:off x="6904713" y="210847"/>
            <a:ext cx="4536863" cy="2551234"/>
          </a:xfrm>
          <a:prstGeom prst="rect">
            <a:avLst/>
          </a:prstGeom>
          <a:scene3d>
            <a:camera prst="orthographicFront"/>
            <a:lightRig rig="twoPt" dir="t">
              <a:rot lat="0" lon="0" rev="7200000"/>
            </a:lightRig>
          </a:scene3d>
          <a:sp3d>
            <a:bevelT w="25400" h="19050"/>
          </a:sp3d>
        </p:spPr>
      </p:pic>
      <p:sp>
        <p:nvSpPr>
          <p:cNvPr id="2120" name="Rectangle 2119">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913795" y="609600"/>
            <a:ext cx="10353761" cy="1326321"/>
          </a:xfrm>
        </p:spPr>
        <p:txBody>
          <a:bodyPr vert="horz" lIns="91440" tIns="45720" rIns="91440" bIns="45720" rtlCol="0" anchor="ctr">
            <a:normAutofit/>
          </a:bodyPr>
          <a:lstStyle/>
          <a:p>
            <a:r>
              <a:rPr lang="en-US" sz="3400" dirty="0">
                <a:solidFill>
                  <a:schemeClr val="bg1"/>
                </a:solidFill>
              </a:rPr>
              <a:t>INTRODUCTION</a:t>
            </a:r>
          </a:p>
        </p:txBody>
      </p:sp>
      <p:sp>
        <p:nvSpPr>
          <p:cNvPr id="12" name="Slide Number Placeholder 2">
            <a:extLst>
              <a:ext uri="{FF2B5EF4-FFF2-40B4-BE49-F238E27FC236}">
                <a16:creationId xmlns:a16="http://schemas.microsoft.com/office/drawing/2014/main" id="{3F14F808-7350-3E37-E1F1-214E2D8582A5}"/>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3</a:t>
            </a:fld>
            <a:endParaRPr lang="en-US" dirty="0"/>
          </a:p>
        </p:txBody>
      </p:sp>
      <p:graphicFrame>
        <p:nvGraphicFramePr>
          <p:cNvPr id="2087" name="Text Placeholder 3">
            <a:extLst>
              <a:ext uri="{FF2B5EF4-FFF2-40B4-BE49-F238E27FC236}">
                <a16:creationId xmlns:a16="http://schemas.microsoft.com/office/drawing/2014/main" id="{9AB35D1B-544A-E486-9C4E-3BD9765E8C5D}"/>
              </a:ext>
            </a:extLst>
          </p:cNvPr>
          <p:cNvGraphicFramePr/>
          <p:nvPr>
            <p:extLst>
              <p:ext uri="{D42A27DB-BD31-4B8C-83A1-F6EECF244321}">
                <p14:modId xmlns:p14="http://schemas.microsoft.com/office/powerpoint/2010/main" val="3552758531"/>
              </p:ext>
            </p:extLst>
          </p:nvPr>
        </p:nvGraphicFramePr>
        <p:xfrm>
          <a:off x="913795" y="2369676"/>
          <a:ext cx="10353762" cy="34215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Graphic 6" descr="Woman Shrugging with solid fill">
            <a:extLst>
              <a:ext uri="{FF2B5EF4-FFF2-40B4-BE49-F238E27FC236}">
                <a16:creationId xmlns:a16="http://schemas.microsoft.com/office/drawing/2014/main" id="{46C07C4E-6907-6224-26B3-585BA390532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03817" y="1247498"/>
            <a:ext cx="914400" cy="914400"/>
          </a:xfrm>
          <a:prstGeom prst="rect">
            <a:avLst/>
          </a:prstGeom>
        </p:spPr>
      </p:pic>
      <p:pic>
        <p:nvPicPr>
          <p:cNvPr id="9" name="Graphic 8" descr="Person eating with solid fill">
            <a:extLst>
              <a:ext uri="{FF2B5EF4-FFF2-40B4-BE49-F238E27FC236}">
                <a16:creationId xmlns:a16="http://schemas.microsoft.com/office/drawing/2014/main" id="{494D54AF-7D95-D02D-BF82-64D52644A24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4548" y="1205464"/>
            <a:ext cx="1097219" cy="1097219"/>
          </a:xfrm>
          <a:prstGeom prst="rect">
            <a:avLst/>
          </a:prstGeom>
        </p:spPr>
      </p:pic>
      <p:pic>
        <p:nvPicPr>
          <p:cNvPr id="11" name="Graphic 10" descr="Woman with baby with solid fill">
            <a:extLst>
              <a:ext uri="{FF2B5EF4-FFF2-40B4-BE49-F238E27FC236}">
                <a16:creationId xmlns:a16="http://schemas.microsoft.com/office/drawing/2014/main" id="{ADB3A147-335A-37DF-FCC8-FC425C494E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74019" y="1272457"/>
            <a:ext cx="914400" cy="914400"/>
          </a:xfrm>
          <a:prstGeom prst="rect">
            <a:avLst/>
          </a:prstGeom>
        </p:spPr>
      </p:pic>
      <p:pic>
        <p:nvPicPr>
          <p:cNvPr id="14" name="Graphic 13" descr="Child with balloon with solid fill">
            <a:extLst>
              <a:ext uri="{FF2B5EF4-FFF2-40B4-BE49-F238E27FC236}">
                <a16:creationId xmlns:a16="http://schemas.microsoft.com/office/drawing/2014/main" id="{7DFFC3DC-EB7C-9FE9-F019-587A982948B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22060" y="1272457"/>
            <a:ext cx="914400" cy="914400"/>
          </a:xfrm>
          <a:prstGeom prst="rect">
            <a:avLst/>
          </a:prstGeom>
        </p:spPr>
      </p:pic>
      <p:pic>
        <p:nvPicPr>
          <p:cNvPr id="16" name="Graphic 15" descr="Family with girl with solid fill">
            <a:extLst>
              <a:ext uri="{FF2B5EF4-FFF2-40B4-BE49-F238E27FC236}">
                <a16:creationId xmlns:a16="http://schemas.microsoft.com/office/drawing/2014/main" id="{74EC9F04-8DD6-C066-A0A6-1E6DF4CC822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215964" y="1168400"/>
            <a:ext cx="1072321" cy="1072321"/>
          </a:xfrm>
          <a:prstGeom prst="rect">
            <a:avLst/>
          </a:prstGeom>
        </p:spPr>
      </p:pic>
      <p:pic>
        <p:nvPicPr>
          <p:cNvPr id="20" name="Graphic 19" descr="Group with solid fill">
            <a:extLst>
              <a:ext uri="{FF2B5EF4-FFF2-40B4-BE49-F238E27FC236}">
                <a16:creationId xmlns:a16="http://schemas.microsoft.com/office/drawing/2014/main" id="{00124DA1-3E65-8608-005F-FAB946A8ADB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549084" y="1031721"/>
            <a:ext cx="1460709" cy="1444706"/>
          </a:xfrm>
          <a:prstGeom prst="rect">
            <a:avLst/>
          </a:prstGeom>
        </p:spPr>
      </p:pic>
    </p:spTree>
    <p:extLst>
      <p:ext uri="{BB962C8B-B14F-4D97-AF65-F5344CB8AC3E}">
        <p14:creationId xmlns:p14="http://schemas.microsoft.com/office/powerpoint/2010/main" val="29064919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74000">
              <a:schemeClr val="accent4">
                <a:lumMod val="75000"/>
              </a:schemeClr>
            </a:gs>
            <a:gs pos="83000">
              <a:schemeClr val="accent4">
                <a:lumMod val="75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1045" name="Rectangle 1044">
            <a:extLst>
              <a:ext uri="{FF2B5EF4-FFF2-40B4-BE49-F238E27FC236}">
                <a16:creationId xmlns:a16="http://schemas.microsoft.com/office/drawing/2014/main" id="{C64CB08F-C3BD-4E43-AD15-33EFC40C0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4" y="733425"/>
            <a:ext cx="10693662" cy="5391150"/>
          </a:xfrm>
          <a:prstGeom prst="rect">
            <a:avLst/>
          </a:prstGeom>
          <a:solidFill>
            <a:srgbClr val="FFFFFF"/>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A87302A0-0ECF-43A3-BE19-6AD50BFA8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496" y="799817"/>
            <a:ext cx="10575170"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42D7EE8B-2FFB-5C04-70C0-C77AC614290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226015" y="1114868"/>
            <a:ext cx="4628265" cy="4628265"/>
          </a:xfrm>
          <a:prstGeom prst="rect">
            <a:avLst/>
          </a:prstGeom>
          <a:noFill/>
          <a:scene3d>
            <a:camera prst="orthographicFront"/>
            <a:lightRig rig="twoPt" dir="t">
              <a:rot lat="0" lon="0" rev="7200000"/>
            </a:lightRig>
          </a:scene3d>
          <a:sp3d>
            <a:bevelT w="25400" h="19050"/>
          </a:sp3d>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F47D4F9-770A-D0C5-A088-9F2C171DEA3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67799" y="2109941"/>
            <a:ext cx="4796581" cy="263811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BE4BA67-D765-E509-FA42-6E2F9DA14560}"/>
              </a:ext>
            </a:extLst>
          </p:cNvPr>
          <p:cNvSpPr>
            <a:spLocks noGrp="1"/>
          </p:cNvSpPr>
          <p:nvPr>
            <p:ph type="sldNum" sz="quarter" idx="12"/>
          </p:nvPr>
        </p:nvSpPr>
        <p:spPr>
          <a:xfrm>
            <a:off x="10520589" y="6270219"/>
            <a:ext cx="753545" cy="365125"/>
          </a:xfrm>
        </p:spPr>
        <p:txBody>
          <a:bodyPr vert="horz" lIns="91440" tIns="45720" rIns="91440" bIns="45720" rtlCol="0" anchor="ctr">
            <a:normAutofit/>
          </a:bodyPr>
          <a:lstStyle/>
          <a:p>
            <a:pPr>
              <a:spcAft>
                <a:spcPts val="600"/>
              </a:spcAft>
            </a:pPr>
            <a:fld id="{48F63A3B-78C7-47BE-AE5E-E10140E04643}" type="slidenum">
              <a:rPr lang="en-US" kern="1200">
                <a:solidFill>
                  <a:schemeClr val="tx1"/>
                </a:solidFill>
                <a:latin typeface="+mn-lt"/>
                <a:ea typeface="+mn-ea"/>
                <a:cs typeface="+mn-cs"/>
              </a:rPr>
              <a:pPr>
                <a:spcAft>
                  <a:spcPts val="600"/>
                </a:spcAft>
              </a:pPr>
              <a:t>30</a:t>
            </a:fld>
            <a:endParaRPr lang="en-US" kern="1200">
              <a:solidFill>
                <a:schemeClr val="tx1"/>
              </a:solidFill>
              <a:latin typeface="+mn-lt"/>
              <a:ea typeface="+mn-ea"/>
              <a:cs typeface="+mn-cs"/>
            </a:endParaRPr>
          </a:p>
        </p:txBody>
      </p:sp>
    </p:spTree>
    <p:extLst>
      <p:ext uri="{BB962C8B-B14F-4D97-AF65-F5344CB8AC3E}">
        <p14:creationId xmlns:p14="http://schemas.microsoft.com/office/powerpoint/2010/main" val="74666289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24138">
              <a:schemeClr val="accent4">
                <a:lumMod val="50000"/>
              </a:schemeClr>
            </a:gs>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18D91-94E2-0910-1E4E-9DCD57BB779F}"/>
              </a:ext>
            </a:extLst>
          </p:cNvPr>
          <p:cNvSpPr>
            <a:spLocks noGrp="1"/>
          </p:cNvSpPr>
          <p:nvPr>
            <p:ph type="title"/>
          </p:nvPr>
        </p:nvSpPr>
        <p:spPr>
          <a:xfrm>
            <a:off x="913795" y="609600"/>
            <a:ext cx="10353761" cy="535709"/>
          </a:xfrm>
          <a:solidFill>
            <a:schemeClr val="accent1">
              <a:lumMod val="40000"/>
              <a:lumOff val="60000"/>
            </a:schemeClr>
          </a:solidFill>
        </p:spPr>
        <p:txBody>
          <a:bodyPr>
            <a:normAutofit/>
          </a:bodyPr>
          <a:lstStyle/>
          <a:p>
            <a:r>
              <a:rPr lang="en-US" sz="2800">
                <a:solidFill>
                  <a:schemeClr val="bg1"/>
                </a:solidFill>
              </a:rPr>
              <a:t>LOGISTIC REGRESSION</a:t>
            </a:r>
            <a:endParaRPr lang="en-US" sz="2800" dirty="0">
              <a:solidFill>
                <a:schemeClr val="bg1"/>
              </a:solidFill>
            </a:endParaRPr>
          </a:p>
        </p:txBody>
      </p:sp>
      <p:sp>
        <p:nvSpPr>
          <p:cNvPr id="3" name="Content Placeholder 2">
            <a:extLst>
              <a:ext uri="{FF2B5EF4-FFF2-40B4-BE49-F238E27FC236}">
                <a16:creationId xmlns:a16="http://schemas.microsoft.com/office/drawing/2014/main" id="{F5F932D9-0570-8FA0-63CB-FE913AF543FC}"/>
              </a:ext>
            </a:extLst>
          </p:cNvPr>
          <p:cNvSpPr>
            <a:spLocks noGrp="1"/>
          </p:cNvSpPr>
          <p:nvPr>
            <p:ph idx="1"/>
          </p:nvPr>
        </p:nvSpPr>
        <p:spPr>
          <a:xfrm>
            <a:off x="913795" y="1496291"/>
            <a:ext cx="10353762" cy="4969164"/>
          </a:xfrm>
        </p:spPr>
        <p:txBody>
          <a:bodyPr/>
          <a:lstStyle/>
          <a:p>
            <a:pPr marL="0" indent="0">
              <a:buNone/>
            </a:pPr>
            <a:r>
              <a:rPr lang="en-US" dirty="0"/>
              <a:t>Used statistical significant variables and trained the logistic regression model.</a:t>
            </a:r>
          </a:p>
          <a:p>
            <a:pPr marL="0" indent="0">
              <a:buNone/>
            </a:pPr>
            <a:r>
              <a:rPr lang="en-US" dirty="0"/>
              <a:t>CONFUSION MATRIX RESULTS:</a:t>
            </a:r>
          </a:p>
          <a:p>
            <a:pPr marL="0" indent="0">
              <a:buNone/>
            </a:pPr>
            <a:r>
              <a:rPr lang="en-US" dirty="0"/>
              <a:t>co</a:t>
            </a:r>
          </a:p>
        </p:txBody>
      </p:sp>
      <p:sp>
        <p:nvSpPr>
          <p:cNvPr id="4" name="Slide Number Placeholder 3">
            <a:extLst>
              <a:ext uri="{FF2B5EF4-FFF2-40B4-BE49-F238E27FC236}">
                <a16:creationId xmlns:a16="http://schemas.microsoft.com/office/drawing/2014/main" id="{F51E2CC3-4C8E-86CB-122D-B743B7402431}"/>
              </a:ext>
            </a:extLst>
          </p:cNvPr>
          <p:cNvSpPr>
            <a:spLocks noGrp="1"/>
          </p:cNvSpPr>
          <p:nvPr>
            <p:ph type="sldNum" sz="quarter" idx="12"/>
          </p:nvPr>
        </p:nvSpPr>
        <p:spPr/>
        <p:txBody>
          <a:bodyPr/>
          <a:lstStyle/>
          <a:p>
            <a:fld id="{48F63A3B-78C7-47BE-AE5E-E10140E04643}" type="slidenum">
              <a:rPr lang="en-US" smtClean="0"/>
              <a:pPr/>
              <a:t>31</a:t>
            </a:fld>
            <a:endParaRPr lang="en-US" dirty="0"/>
          </a:p>
        </p:txBody>
      </p:sp>
      <p:pic>
        <p:nvPicPr>
          <p:cNvPr id="3080" name="Picture 8">
            <a:extLst>
              <a:ext uri="{FF2B5EF4-FFF2-40B4-BE49-F238E27FC236}">
                <a16:creationId xmlns:a16="http://schemas.microsoft.com/office/drawing/2014/main" id="{3A2C016B-DA40-B591-E36E-2FB737B89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722" y="2592820"/>
            <a:ext cx="4378467" cy="349379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7A72344-768B-E725-6F75-FE4C419E5682}"/>
              </a:ext>
            </a:extLst>
          </p:cNvPr>
          <p:cNvSpPr txBox="1"/>
          <p:nvPr/>
        </p:nvSpPr>
        <p:spPr>
          <a:xfrm>
            <a:off x="6280727" y="2493818"/>
            <a:ext cx="5421746" cy="3693319"/>
          </a:xfrm>
          <a:prstGeom prst="rect">
            <a:avLst/>
          </a:prstGeom>
          <a:solidFill>
            <a:schemeClr val="accent1">
              <a:lumMod val="40000"/>
              <a:lumOff val="60000"/>
            </a:schemeClr>
          </a:solidFill>
        </p:spPr>
        <p:txBody>
          <a:bodyPr wrap="square" rtlCol="0">
            <a:spAutoFit/>
          </a:bodyPr>
          <a:lstStyle/>
          <a:p>
            <a:r>
              <a:rPr lang="en-US" b="1" dirty="0">
                <a:solidFill>
                  <a:schemeClr val="bg1"/>
                </a:solidFill>
              </a:rPr>
              <a:t>True  Positives(TP)</a:t>
            </a:r>
          </a:p>
          <a:p>
            <a:r>
              <a:rPr lang="en-US" dirty="0">
                <a:solidFill>
                  <a:schemeClr val="bg1"/>
                </a:solidFill>
              </a:rPr>
              <a:t>1148 instances where model predicted correct coupon usage(Y=1)</a:t>
            </a:r>
          </a:p>
          <a:p>
            <a:r>
              <a:rPr lang="en-US" b="1" dirty="0">
                <a:solidFill>
                  <a:schemeClr val="bg1"/>
                </a:solidFill>
              </a:rPr>
              <a:t>True Negatives(TN)</a:t>
            </a:r>
          </a:p>
          <a:p>
            <a:r>
              <a:rPr lang="en-US" dirty="0">
                <a:solidFill>
                  <a:schemeClr val="bg1"/>
                </a:solidFill>
              </a:rPr>
              <a:t>444 instances where model predicted no coupon usage(Y=0)</a:t>
            </a:r>
          </a:p>
          <a:p>
            <a:r>
              <a:rPr lang="en-US" b="1" dirty="0">
                <a:solidFill>
                  <a:schemeClr val="bg1"/>
                </a:solidFill>
              </a:rPr>
              <a:t>False Positives(FP)</a:t>
            </a:r>
          </a:p>
          <a:p>
            <a:r>
              <a:rPr lang="en-US" dirty="0">
                <a:solidFill>
                  <a:schemeClr val="bg1"/>
                </a:solidFill>
              </a:rPr>
              <a:t>618 instances  where model incorrectly predicted </a:t>
            </a:r>
          </a:p>
          <a:p>
            <a:r>
              <a:rPr lang="en-US" dirty="0">
                <a:solidFill>
                  <a:schemeClr val="bg1"/>
                </a:solidFill>
              </a:rPr>
              <a:t>Coupon usage where there was none</a:t>
            </a:r>
          </a:p>
          <a:p>
            <a:r>
              <a:rPr lang="en-US" b="1" dirty="0">
                <a:solidFill>
                  <a:schemeClr val="bg1"/>
                </a:solidFill>
              </a:rPr>
              <a:t>False Negatives(FN)</a:t>
            </a:r>
          </a:p>
          <a:p>
            <a:r>
              <a:rPr lang="en-US" dirty="0">
                <a:solidFill>
                  <a:schemeClr val="bg1"/>
                </a:solidFill>
              </a:rPr>
              <a:t>328 Instances where model incorrectly predicted no coupon usage where there was one. </a:t>
            </a:r>
          </a:p>
          <a:p>
            <a:endParaRPr lang="en-US" dirty="0"/>
          </a:p>
        </p:txBody>
      </p:sp>
    </p:spTree>
    <p:extLst>
      <p:ext uri="{BB962C8B-B14F-4D97-AF65-F5344CB8AC3E}">
        <p14:creationId xmlns:p14="http://schemas.microsoft.com/office/powerpoint/2010/main" val="41016234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4">
                <a:lumMod val="50000"/>
              </a:schemeClr>
            </a:gs>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18D91-94E2-0910-1E4E-9DCD57BB779F}"/>
              </a:ext>
            </a:extLst>
          </p:cNvPr>
          <p:cNvSpPr>
            <a:spLocks noGrp="1"/>
          </p:cNvSpPr>
          <p:nvPr>
            <p:ph type="title"/>
          </p:nvPr>
        </p:nvSpPr>
        <p:spPr>
          <a:xfrm>
            <a:off x="1022547" y="634898"/>
            <a:ext cx="10353761" cy="535709"/>
          </a:xfrm>
          <a:solidFill>
            <a:schemeClr val="accent1">
              <a:lumMod val="40000"/>
              <a:lumOff val="60000"/>
            </a:schemeClr>
          </a:solidFill>
        </p:spPr>
        <p:txBody>
          <a:bodyPr>
            <a:normAutofit/>
          </a:bodyPr>
          <a:lstStyle/>
          <a:p>
            <a:r>
              <a:rPr lang="en-US" sz="2800" dirty="0">
                <a:solidFill>
                  <a:schemeClr val="bg1"/>
                </a:solidFill>
              </a:rPr>
              <a:t>LOGISTIC REGRESSION</a:t>
            </a:r>
          </a:p>
        </p:txBody>
      </p:sp>
      <p:sp>
        <p:nvSpPr>
          <p:cNvPr id="3" name="Content Placeholder 2">
            <a:extLst>
              <a:ext uri="{FF2B5EF4-FFF2-40B4-BE49-F238E27FC236}">
                <a16:creationId xmlns:a16="http://schemas.microsoft.com/office/drawing/2014/main" id="{F5F932D9-0570-8FA0-63CB-FE913AF543FC}"/>
              </a:ext>
            </a:extLst>
          </p:cNvPr>
          <p:cNvSpPr>
            <a:spLocks noGrp="1"/>
          </p:cNvSpPr>
          <p:nvPr>
            <p:ph idx="1"/>
          </p:nvPr>
        </p:nvSpPr>
        <p:spPr>
          <a:xfrm>
            <a:off x="913795" y="1496291"/>
            <a:ext cx="10353762" cy="4969164"/>
          </a:xfrm>
        </p:spPr>
        <p:txBody>
          <a:bodyPr/>
          <a:lstStyle/>
          <a:p>
            <a:pPr marL="0" indent="0">
              <a:buNone/>
            </a:pPr>
            <a:r>
              <a:rPr lang="en-US" b="1" dirty="0"/>
              <a:t>PERFORMANCE METRICS:</a:t>
            </a:r>
          </a:p>
        </p:txBody>
      </p:sp>
      <p:sp>
        <p:nvSpPr>
          <p:cNvPr id="4" name="Slide Number Placeholder 3">
            <a:extLst>
              <a:ext uri="{FF2B5EF4-FFF2-40B4-BE49-F238E27FC236}">
                <a16:creationId xmlns:a16="http://schemas.microsoft.com/office/drawing/2014/main" id="{F51E2CC3-4C8E-86CB-122D-B743B7402431}"/>
              </a:ext>
            </a:extLst>
          </p:cNvPr>
          <p:cNvSpPr>
            <a:spLocks noGrp="1"/>
          </p:cNvSpPr>
          <p:nvPr>
            <p:ph type="sldNum" sz="quarter" idx="12"/>
          </p:nvPr>
        </p:nvSpPr>
        <p:spPr/>
        <p:txBody>
          <a:bodyPr/>
          <a:lstStyle/>
          <a:p>
            <a:fld id="{48F63A3B-78C7-47BE-AE5E-E10140E04643}" type="slidenum">
              <a:rPr lang="en-US" smtClean="0"/>
              <a:pPr/>
              <a:t>32</a:t>
            </a:fld>
            <a:endParaRPr lang="en-US" dirty="0"/>
          </a:p>
        </p:txBody>
      </p:sp>
      <p:pic>
        <p:nvPicPr>
          <p:cNvPr id="7" name="Picture 6">
            <a:extLst>
              <a:ext uri="{FF2B5EF4-FFF2-40B4-BE49-F238E27FC236}">
                <a16:creationId xmlns:a16="http://schemas.microsoft.com/office/drawing/2014/main" id="{C1F5896E-19C8-D1FA-3C55-D3C85166E1F5}"/>
              </a:ext>
            </a:extLst>
          </p:cNvPr>
          <p:cNvPicPr>
            <a:picLocks noChangeAspect="1"/>
          </p:cNvPicPr>
          <p:nvPr/>
        </p:nvPicPr>
        <p:blipFill>
          <a:blip r:embed="rId2"/>
          <a:stretch>
            <a:fillRect/>
          </a:stretch>
        </p:blipFill>
        <p:spPr>
          <a:xfrm>
            <a:off x="7564581" y="1450109"/>
            <a:ext cx="3620655" cy="4313178"/>
          </a:xfrm>
          <a:prstGeom prst="rect">
            <a:avLst/>
          </a:prstGeom>
        </p:spPr>
      </p:pic>
      <p:sp>
        <p:nvSpPr>
          <p:cNvPr id="5" name="TextBox 4">
            <a:extLst>
              <a:ext uri="{FF2B5EF4-FFF2-40B4-BE49-F238E27FC236}">
                <a16:creationId xmlns:a16="http://schemas.microsoft.com/office/drawing/2014/main" id="{6A0B7CFD-1945-F29F-8A56-76BA7375A486}"/>
              </a:ext>
            </a:extLst>
          </p:cNvPr>
          <p:cNvSpPr txBox="1"/>
          <p:nvPr/>
        </p:nvSpPr>
        <p:spPr>
          <a:xfrm>
            <a:off x="1006764" y="2683368"/>
            <a:ext cx="5874327" cy="923330"/>
          </a:xfrm>
          <a:prstGeom prst="rect">
            <a:avLst/>
          </a:prstGeom>
          <a:solidFill>
            <a:schemeClr val="accent1">
              <a:lumMod val="40000"/>
              <a:lumOff val="60000"/>
            </a:schemeClr>
          </a:solidFill>
        </p:spPr>
        <p:txBody>
          <a:bodyPr wrap="square" rtlCol="0">
            <a:spAutoFit/>
          </a:bodyPr>
          <a:lstStyle/>
          <a:p>
            <a:r>
              <a:rPr lang="en-US" b="1" dirty="0">
                <a:solidFill>
                  <a:schemeClr val="bg1"/>
                </a:solidFill>
              </a:rPr>
              <a:t>Accuracy</a:t>
            </a:r>
            <a:r>
              <a:rPr lang="en-US" dirty="0">
                <a:solidFill>
                  <a:schemeClr val="bg1"/>
                </a:solidFill>
              </a:rPr>
              <a:t> is</a:t>
            </a:r>
            <a:r>
              <a:rPr lang="en-US" dirty="0">
                <a:solidFill>
                  <a:schemeClr val="bg1"/>
                </a:solidFill>
                <a:highlight>
                  <a:srgbClr val="00FF00"/>
                </a:highlight>
              </a:rPr>
              <a:t> 62.71 </a:t>
            </a:r>
            <a:r>
              <a:rPr lang="en-US" dirty="0">
                <a:solidFill>
                  <a:schemeClr val="bg1"/>
                </a:solidFill>
              </a:rPr>
              <a:t>which indicates that the model correctly predicts the coupon usage for 62.71 percent of instances in the dataset</a:t>
            </a:r>
          </a:p>
        </p:txBody>
      </p:sp>
      <p:sp>
        <p:nvSpPr>
          <p:cNvPr id="15" name="TextBox 14">
            <a:extLst>
              <a:ext uri="{FF2B5EF4-FFF2-40B4-BE49-F238E27FC236}">
                <a16:creationId xmlns:a16="http://schemas.microsoft.com/office/drawing/2014/main" id="{B69C53BE-BFDF-D47D-949E-757C9E6DCCD2}"/>
              </a:ext>
            </a:extLst>
          </p:cNvPr>
          <p:cNvSpPr txBox="1"/>
          <p:nvPr/>
        </p:nvSpPr>
        <p:spPr>
          <a:xfrm>
            <a:off x="1022547" y="3888419"/>
            <a:ext cx="5858544" cy="923330"/>
          </a:xfrm>
          <a:prstGeom prst="rect">
            <a:avLst/>
          </a:prstGeom>
          <a:solidFill>
            <a:schemeClr val="accent1">
              <a:lumMod val="40000"/>
              <a:lumOff val="60000"/>
            </a:schemeClr>
          </a:solidFill>
        </p:spPr>
        <p:txBody>
          <a:bodyPr wrap="square" rtlCol="0">
            <a:spAutoFit/>
          </a:bodyPr>
          <a:lstStyle/>
          <a:p>
            <a:r>
              <a:rPr lang="en-US" b="1" dirty="0">
                <a:solidFill>
                  <a:schemeClr val="bg1"/>
                </a:solidFill>
              </a:rPr>
              <a:t>Precision</a:t>
            </a:r>
            <a:r>
              <a:rPr lang="en-US" dirty="0">
                <a:solidFill>
                  <a:schemeClr val="bg1"/>
                </a:solidFill>
              </a:rPr>
              <a:t> of 0.65 for class 1 means that out of all instances predicted as using a coupon,65% were actually using a coupon</a:t>
            </a:r>
          </a:p>
        </p:txBody>
      </p:sp>
      <p:sp>
        <p:nvSpPr>
          <p:cNvPr id="19" name="TextBox 18">
            <a:extLst>
              <a:ext uri="{FF2B5EF4-FFF2-40B4-BE49-F238E27FC236}">
                <a16:creationId xmlns:a16="http://schemas.microsoft.com/office/drawing/2014/main" id="{0958CF88-A9F9-CDAB-8F84-1AFD52CFD7BE}"/>
              </a:ext>
            </a:extLst>
          </p:cNvPr>
          <p:cNvSpPr txBox="1"/>
          <p:nvPr/>
        </p:nvSpPr>
        <p:spPr>
          <a:xfrm>
            <a:off x="957086" y="5162731"/>
            <a:ext cx="5924005" cy="923330"/>
          </a:xfrm>
          <a:prstGeom prst="rect">
            <a:avLst/>
          </a:prstGeom>
          <a:solidFill>
            <a:schemeClr val="accent1">
              <a:lumMod val="40000"/>
              <a:lumOff val="60000"/>
            </a:schemeClr>
          </a:solidFill>
        </p:spPr>
        <p:txBody>
          <a:bodyPr wrap="square" rtlCol="0">
            <a:spAutoFit/>
          </a:bodyPr>
          <a:lstStyle/>
          <a:p>
            <a:r>
              <a:rPr lang="en-US" b="1" dirty="0">
                <a:solidFill>
                  <a:schemeClr val="bg1"/>
                </a:solidFill>
              </a:rPr>
              <a:t>Recall</a:t>
            </a:r>
            <a:r>
              <a:rPr lang="en-US" dirty="0"/>
              <a:t> </a:t>
            </a:r>
            <a:r>
              <a:rPr lang="en-US" dirty="0">
                <a:solidFill>
                  <a:schemeClr val="bg1"/>
                </a:solidFill>
              </a:rPr>
              <a:t> of 0.78 for class 1 shows that the model correctly identified 78% of all instances where a coupon was used.</a:t>
            </a:r>
          </a:p>
        </p:txBody>
      </p:sp>
    </p:spTree>
    <p:extLst>
      <p:ext uri="{BB962C8B-B14F-4D97-AF65-F5344CB8AC3E}">
        <p14:creationId xmlns:p14="http://schemas.microsoft.com/office/powerpoint/2010/main" val="310680345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0"/>
              </a:schemeClr>
            </a:gs>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4112" name="Rectangle 4111">
            <a:extLst>
              <a:ext uri="{FF2B5EF4-FFF2-40B4-BE49-F238E27FC236}">
                <a16:creationId xmlns:a16="http://schemas.microsoft.com/office/drawing/2014/main" id="{AB76F39C-DC92-43A2-AFAC-DF33A3F0E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A18D91-94E2-0910-1E4E-9DCD57BB779F}"/>
              </a:ext>
            </a:extLst>
          </p:cNvPr>
          <p:cNvSpPr>
            <a:spLocks noGrp="1"/>
          </p:cNvSpPr>
          <p:nvPr>
            <p:ph type="title"/>
          </p:nvPr>
        </p:nvSpPr>
        <p:spPr>
          <a:xfrm>
            <a:off x="70418" y="4072737"/>
            <a:ext cx="5021337" cy="1922107"/>
          </a:xfrm>
        </p:spPr>
        <p:txBody>
          <a:bodyPr>
            <a:normAutofit/>
          </a:bodyPr>
          <a:lstStyle/>
          <a:p>
            <a:pPr algn="l"/>
            <a:r>
              <a:rPr lang="en-US" sz="2800" dirty="0">
                <a:solidFill>
                  <a:schemeClr val="bg1"/>
                </a:solidFill>
              </a:rPr>
              <a:t>LOGISTIC</a:t>
            </a:r>
            <a:r>
              <a:rPr lang="en-US" sz="2800" dirty="0"/>
              <a:t> </a:t>
            </a:r>
            <a:r>
              <a:rPr lang="en-US" sz="2800" dirty="0">
                <a:solidFill>
                  <a:schemeClr val="bg1"/>
                </a:solidFill>
              </a:rPr>
              <a:t>REGRESSION</a:t>
            </a:r>
          </a:p>
        </p:txBody>
      </p:sp>
      <p:pic>
        <p:nvPicPr>
          <p:cNvPr id="4098" name="Picture 2" descr="A graph of a positive rate&#10;&#10;Description automatically generated with medium confidence">
            <a:extLst>
              <a:ext uri="{FF2B5EF4-FFF2-40B4-BE49-F238E27FC236}">
                <a16:creationId xmlns:a16="http://schemas.microsoft.com/office/drawing/2014/main" id="{D5FD8E3B-AAEA-EF26-7FDB-6A02D33927E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1500" y="346712"/>
            <a:ext cx="4342999" cy="3398398"/>
          </a:xfrm>
          <a:prstGeom prst="rect">
            <a:avLst/>
          </a:prstGeom>
          <a:noFill/>
          <a:extLst>
            <a:ext uri="{909E8E84-426E-40DD-AFC4-6F175D3DCCD1}">
              <a14:hiddenFill xmlns:a14="http://schemas.microsoft.com/office/drawing/2010/main">
                <a:solidFill>
                  <a:srgbClr val="FFFFFF"/>
                </a:solidFill>
              </a14:hiddenFill>
            </a:ext>
          </a:extLst>
        </p:spPr>
      </p:pic>
      <p:cxnSp>
        <p:nvCxnSpPr>
          <p:cNvPr id="4114" name="Straight Connector 4113">
            <a:extLst>
              <a:ext uri="{FF2B5EF4-FFF2-40B4-BE49-F238E27FC236}">
                <a16:creationId xmlns:a16="http://schemas.microsoft.com/office/drawing/2014/main" id="{966758FC-A415-4D42-862A-2C0765FF80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4913"/>
            <a:ext cx="0" cy="2083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076" name="Picture 4" descr="A graph with a line and a line&#10;&#10;Description automatically generated">
            <a:extLst>
              <a:ext uri="{FF2B5EF4-FFF2-40B4-BE49-F238E27FC236}">
                <a16:creationId xmlns:a16="http://schemas.microsoft.com/office/drawing/2014/main" id="{8180A762-DD6C-B01D-3ED8-4AAE8D2DCD1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86655" y="346735"/>
            <a:ext cx="5091163" cy="339835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5F932D9-0570-8FA0-63CB-FE913AF543FC}"/>
              </a:ext>
            </a:extLst>
          </p:cNvPr>
          <p:cNvSpPr>
            <a:spLocks noGrp="1"/>
          </p:cNvSpPr>
          <p:nvPr>
            <p:ph idx="1"/>
          </p:nvPr>
        </p:nvSpPr>
        <p:spPr>
          <a:xfrm>
            <a:off x="5413487" y="4072737"/>
            <a:ext cx="5010691" cy="1922107"/>
          </a:xfrm>
          <a:solidFill>
            <a:schemeClr val="accent1">
              <a:lumMod val="40000"/>
              <a:lumOff val="60000"/>
            </a:schemeClr>
          </a:solidFill>
        </p:spPr>
        <p:txBody>
          <a:bodyPr anchor="ctr">
            <a:normAutofit/>
          </a:bodyPr>
          <a:lstStyle/>
          <a:p>
            <a:pPr marL="0" indent="0">
              <a:lnSpc>
                <a:spcPct val="110000"/>
              </a:lnSpc>
              <a:buNone/>
            </a:pPr>
            <a:r>
              <a:rPr lang="en-US" sz="1700" dirty="0">
                <a:solidFill>
                  <a:schemeClr val="bg1"/>
                </a:solidFill>
              </a:rPr>
              <a:t>Principal Component Analysis helps to capture the most important patterns in data while reducing the number of features.</a:t>
            </a:r>
          </a:p>
          <a:p>
            <a:pPr marL="0" indent="0">
              <a:lnSpc>
                <a:spcPct val="110000"/>
              </a:lnSpc>
              <a:buNone/>
            </a:pPr>
            <a:r>
              <a:rPr lang="en-US" sz="1700" dirty="0">
                <a:solidFill>
                  <a:schemeClr val="bg1"/>
                </a:solidFill>
              </a:rPr>
              <a:t>Highest accuracy is achieved with </a:t>
            </a:r>
          </a:p>
          <a:p>
            <a:pPr marL="0" indent="0">
              <a:lnSpc>
                <a:spcPct val="110000"/>
              </a:lnSpc>
              <a:buNone/>
            </a:pPr>
            <a:r>
              <a:rPr lang="en-US" sz="1700" dirty="0">
                <a:solidFill>
                  <a:schemeClr val="bg1"/>
                </a:solidFill>
              </a:rPr>
              <a:t>Nearly 10-13 components.</a:t>
            </a:r>
          </a:p>
          <a:p>
            <a:pPr marL="0" indent="0">
              <a:lnSpc>
                <a:spcPct val="110000"/>
              </a:lnSpc>
              <a:buNone/>
            </a:pPr>
            <a:endParaRPr lang="en-US" sz="1700" dirty="0">
              <a:solidFill>
                <a:schemeClr val="bg1"/>
              </a:solidFill>
            </a:endParaRPr>
          </a:p>
        </p:txBody>
      </p:sp>
      <p:sp>
        <p:nvSpPr>
          <p:cNvPr id="4" name="Slide Number Placeholder 3">
            <a:extLst>
              <a:ext uri="{FF2B5EF4-FFF2-40B4-BE49-F238E27FC236}">
                <a16:creationId xmlns:a16="http://schemas.microsoft.com/office/drawing/2014/main" id="{F51E2CC3-4C8E-86CB-122D-B743B7402431}"/>
              </a:ext>
            </a:extLst>
          </p:cNvPr>
          <p:cNvSpPr>
            <a:spLocks noGrp="1"/>
          </p:cNvSpPr>
          <p:nvPr>
            <p:ph type="sldNum" sz="quarter" idx="12"/>
          </p:nvPr>
        </p:nvSpPr>
        <p:spPr>
          <a:xfrm>
            <a:off x="9670633" y="6097480"/>
            <a:ext cx="753545" cy="365125"/>
          </a:xfrm>
        </p:spPr>
        <p:txBody>
          <a:bodyPr>
            <a:normAutofit/>
          </a:bodyPr>
          <a:lstStyle/>
          <a:p>
            <a:pPr>
              <a:spcAft>
                <a:spcPts val="600"/>
              </a:spcAft>
            </a:pPr>
            <a:fld id="{48F63A3B-78C7-47BE-AE5E-E10140E04643}" type="slidenum">
              <a:rPr lang="en-US" smtClean="0"/>
              <a:pPr>
                <a:spcAft>
                  <a:spcPts val="600"/>
                </a:spcAft>
              </a:pPr>
              <a:t>33</a:t>
            </a:fld>
            <a:endParaRPr lang="en-US"/>
          </a:p>
        </p:txBody>
      </p:sp>
    </p:spTree>
    <p:extLst>
      <p:ext uri="{BB962C8B-B14F-4D97-AF65-F5344CB8AC3E}">
        <p14:creationId xmlns:p14="http://schemas.microsoft.com/office/powerpoint/2010/main" val="253454813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74000">
              <a:schemeClr val="accent4">
                <a:lumMod val="50000"/>
              </a:schemeClr>
            </a:gs>
            <a:gs pos="83000">
              <a:schemeClr val="accent4">
                <a:lumMod val="7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155A5-1C5D-31F6-D920-D84412011CAC}"/>
              </a:ext>
            </a:extLst>
          </p:cNvPr>
          <p:cNvSpPr>
            <a:spLocks noGrp="1"/>
          </p:cNvSpPr>
          <p:nvPr>
            <p:ph type="title"/>
          </p:nvPr>
        </p:nvSpPr>
        <p:spPr>
          <a:xfrm>
            <a:off x="913795" y="609601"/>
            <a:ext cx="10353761" cy="802640"/>
          </a:xfrm>
        </p:spPr>
        <p:txBody>
          <a:bodyPr>
            <a:normAutofit/>
          </a:bodyPr>
          <a:lstStyle/>
          <a:p>
            <a:r>
              <a:rPr lang="en-US" dirty="0">
                <a:solidFill>
                  <a:schemeClr val="bg1"/>
                </a:solidFill>
              </a:rPr>
              <a:t>LOGISTIC REGRESSION:COEFFICIENTS</a:t>
            </a:r>
          </a:p>
        </p:txBody>
      </p:sp>
      <p:sp>
        <p:nvSpPr>
          <p:cNvPr id="4" name="Slide Number Placeholder 3">
            <a:extLst>
              <a:ext uri="{FF2B5EF4-FFF2-40B4-BE49-F238E27FC236}">
                <a16:creationId xmlns:a16="http://schemas.microsoft.com/office/drawing/2014/main" id="{DF6A29B0-86C4-93A0-43C7-AD596513A122}"/>
              </a:ext>
            </a:extLst>
          </p:cNvPr>
          <p:cNvSpPr>
            <a:spLocks noGrp="1"/>
          </p:cNvSpPr>
          <p:nvPr>
            <p:ph type="sldNum" sz="quarter" idx="12"/>
          </p:nvPr>
        </p:nvSpPr>
        <p:spPr/>
        <p:txBody>
          <a:bodyPr/>
          <a:lstStyle/>
          <a:p>
            <a:fld id="{48F63A3B-78C7-47BE-AE5E-E10140E04643}" type="slidenum">
              <a:rPr lang="en-US" smtClean="0"/>
              <a:pPr/>
              <a:t>34</a:t>
            </a:fld>
            <a:endParaRPr lang="en-US" dirty="0"/>
          </a:p>
        </p:txBody>
      </p:sp>
      <p:sp>
        <p:nvSpPr>
          <p:cNvPr id="7" name="TextBox 6">
            <a:extLst>
              <a:ext uri="{FF2B5EF4-FFF2-40B4-BE49-F238E27FC236}">
                <a16:creationId xmlns:a16="http://schemas.microsoft.com/office/drawing/2014/main" id="{7957B477-E82C-9E76-9815-45BDD9929F2F}"/>
              </a:ext>
            </a:extLst>
          </p:cNvPr>
          <p:cNvSpPr txBox="1"/>
          <p:nvPr/>
        </p:nvSpPr>
        <p:spPr>
          <a:xfrm>
            <a:off x="7051728" y="2309247"/>
            <a:ext cx="4977711" cy="3139321"/>
          </a:xfrm>
          <a:prstGeom prst="rect">
            <a:avLst/>
          </a:prstGeom>
          <a:solidFill>
            <a:schemeClr val="accent1">
              <a:lumMod val="40000"/>
              <a:lumOff val="60000"/>
            </a:schemeClr>
          </a:solidFill>
        </p:spPr>
        <p:txBody>
          <a:bodyPr wrap="square" rtlCol="0">
            <a:spAutoFit/>
          </a:bodyPr>
          <a:lstStyle/>
          <a:p>
            <a:r>
              <a:rPr lang="en-US" b="1" dirty="0">
                <a:solidFill>
                  <a:schemeClr val="bg1"/>
                </a:solidFill>
              </a:rPr>
              <a:t>Positively related features:</a:t>
            </a:r>
          </a:p>
          <a:p>
            <a:r>
              <a:rPr lang="en-US" dirty="0">
                <a:solidFill>
                  <a:schemeClr val="bg1"/>
                </a:solidFill>
              </a:rPr>
              <a:t>toCoupon_GEQ15min,Coupon,Passanger.As these values increase possibility of coupon acceptance increases.</a:t>
            </a:r>
          </a:p>
          <a:p>
            <a:r>
              <a:rPr lang="en-US" dirty="0" err="1">
                <a:solidFill>
                  <a:schemeClr val="bg1"/>
                </a:solidFill>
              </a:rPr>
              <a:t>Eg</a:t>
            </a:r>
            <a:r>
              <a:rPr lang="en-US" dirty="0">
                <a:solidFill>
                  <a:schemeClr val="bg1"/>
                </a:solidFill>
              </a:rPr>
              <a:t>: People who travel 15 minutes and more are most likely to accept coupons.</a:t>
            </a:r>
          </a:p>
          <a:p>
            <a:r>
              <a:rPr lang="en-US" b="1" dirty="0">
                <a:solidFill>
                  <a:schemeClr val="bg1"/>
                </a:solidFill>
              </a:rPr>
              <a:t> Negatively related features:</a:t>
            </a:r>
          </a:p>
          <a:p>
            <a:r>
              <a:rPr lang="en-US" dirty="0">
                <a:solidFill>
                  <a:schemeClr val="bg1"/>
                </a:solidFill>
              </a:rPr>
              <a:t>Bar,Restaurant20To50, toCoupon_GEQ25min,weather.</a:t>
            </a:r>
          </a:p>
          <a:p>
            <a:r>
              <a:rPr lang="en-US" dirty="0" err="1">
                <a:solidFill>
                  <a:schemeClr val="bg1"/>
                </a:solidFill>
              </a:rPr>
              <a:t>Eg:Those</a:t>
            </a:r>
            <a:r>
              <a:rPr lang="en-US" dirty="0">
                <a:solidFill>
                  <a:schemeClr val="bg1"/>
                </a:solidFill>
              </a:rPr>
              <a:t> who prefer bar are less likely to accept the coupons.</a:t>
            </a:r>
          </a:p>
        </p:txBody>
      </p:sp>
      <p:pic>
        <p:nvPicPr>
          <p:cNvPr id="11" name="Content Placeholder 10">
            <a:extLst>
              <a:ext uri="{FF2B5EF4-FFF2-40B4-BE49-F238E27FC236}">
                <a16:creationId xmlns:a16="http://schemas.microsoft.com/office/drawing/2014/main" id="{78F66B52-2A9A-B439-77C9-B9EF7ECEA33C}"/>
              </a:ext>
            </a:extLst>
          </p:cNvPr>
          <p:cNvPicPr>
            <a:picLocks noGrp="1" noChangeAspect="1"/>
          </p:cNvPicPr>
          <p:nvPr>
            <p:ph idx="1"/>
          </p:nvPr>
        </p:nvPicPr>
        <p:blipFill>
          <a:blip r:embed="rId2"/>
          <a:stretch>
            <a:fillRect/>
          </a:stretch>
        </p:blipFill>
        <p:spPr>
          <a:xfrm>
            <a:off x="494094" y="1412241"/>
            <a:ext cx="6464632" cy="4836158"/>
          </a:xfrm>
        </p:spPr>
      </p:pic>
    </p:spTree>
    <p:extLst>
      <p:ext uri="{BB962C8B-B14F-4D97-AF65-F5344CB8AC3E}">
        <p14:creationId xmlns:p14="http://schemas.microsoft.com/office/powerpoint/2010/main" val="143433746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74000">
              <a:schemeClr val="accent4">
                <a:lumMod val="50000"/>
              </a:schemeClr>
            </a:gs>
            <a:gs pos="83000">
              <a:schemeClr val="accent4">
                <a:lumMod val="7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155A5-1C5D-31F6-D920-D84412011CAC}"/>
              </a:ext>
            </a:extLst>
          </p:cNvPr>
          <p:cNvSpPr>
            <a:spLocks noGrp="1"/>
          </p:cNvSpPr>
          <p:nvPr>
            <p:ph type="title"/>
          </p:nvPr>
        </p:nvSpPr>
        <p:spPr>
          <a:xfrm>
            <a:off x="913795" y="609601"/>
            <a:ext cx="10353761" cy="802640"/>
          </a:xfrm>
        </p:spPr>
        <p:txBody>
          <a:bodyPr>
            <a:normAutofit fontScale="90000"/>
          </a:bodyPr>
          <a:lstStyle/>
          <a:p>
            <a:r>
              <a:rPr lang="en-US" dirty="0">
                <a:solidFill>
                  <a:schemeClr val="bg1"/>
                </a:solidFill>
              </a:rPr>
              <a:t>LOGISTIC REGRESSION:PREDICT PROBABILITY</a:t>
            </a:r>
          </a:p>
        </p:txBody>
      </p:sp>
      <p:pic>
        <p:nvPicPr>
          <p:cNvPr id="6" name="Content Placeholder 5">
            <a:extLst>
              <a:ext uri="{FF2B5EF4-FFF2-40B4-BE49-F238E27FC236}">
                <a16:creationId xmlns:a16="http://schemas.microsoft.com/office/drawing/2014/main" id="{74494FB9-5885-E571-F487-889448E501E3}"/>
              </a:ext>
            </a:extLst>
          </p:cNvPr>
          <p:cNvPicPr>
            <a:picLocks noGrp="1" noChangeAspect="1"/>
          </p:cNvPicPr>
          <p:nvPr>
            <p:ph idx="1"/>
          </p:nvPr>
        </p:nvPicPr>
        <p:blipFill>
          <a:blip r:embed="rId2"/>
          <a:stretch>
            <a:fillRect/>
          </a:stretch>
        </p:blipFill>
        <p:spPr>
          <a:xfrm>
            <a:off x="1432559" y="2095500"/>
            <a:ext cx="5283201" cy="3695700"/>
          </a:xfrm>
        </p:spPr>
      </p:pic>
      <p:sp>
        <p:nvSpPr>
          <p:cNvPr id="4" name="Slide Number Placeholder 3">
            <a:extLst>
              <a:ext uri="{FF2B5EF4-FFF2-40B4-BE49-F238E27FC236}">
                <a16:creationId xmlns:a16="http://schemas.microsoft.com/office/drawing/2014/main" id="{DF6A29B0-86C4-93A0-43C7-AD596513A122}"/>
              </a:ext>
            </a:extLst>
          </p:cNvPr>
          <p:cNvSpPr>
            <a:spLocks noGrp="1"/>
          </p:cNvSpPr>
          <p:nvPr>
            <p:ph type="sldNum" sz="quarter" idx="12"/>
          </p:nvPr>
        </p:nvSpPr>
        <p:spPr/>
        <p:txBody>
          <a:bodyPr/>
          <a:lstStyle/>
          <a:p>
            <a:fld id="{48F63A3B-78C7-47BE-AE5E-E10140E04643}" type="slidenum">
              <a:rPr lang="en-US" smtClean="0"/>
              <a:pPr/>
              <a:t>35</a:t>
            </a:fld>
            <a:endParaRPr lang="en-US" dirty="0"/>
          </a:p>
        </p:txBody>
      </p:sp>
      <p:sp>
        <p:nvSpPr>
          <p:cNvPr id="7" name="TextBox 6">
            <a:extLst>
              <a:ext uri="{FF2B5EF4-FFF2-40B4-BE49-F238E27FC236}">
                <a16:creationId xmlns:a16="http://schemas.microsoft.com/office/drawing/2014/main" id="{7957B477-E82C-9E76-9815-45BDD9929F2F}"/>
              </a:ext>
            </a:extLst>
          </p:cNvPr>
          <p:cNvSpPr txBox="1"/>
          <p:nvPr/>
        </p:nvSpPr>
        <p:spPr>
          <a:xfrm>
            <a:off x="7051729" y="2309247"/>
            <a:ext cx="4316278" cy="1200329"/>
          </a:xfrm>
          <a:prstGeom prst="rect">
            <a:avLst/>
          </a:prstGeom>
          <a:solidFill>
            <a:schemeClr val="accent1">
              <a:lumMod val="40000"/>
              <a:lumOff val="60000"/>
            </a:schemeClr>
          </a:solidFill>
        </p:spPr>
        <p:txBody>
          <a:bodyPr wrap="square" rtlCol="0">
            <a:spAutoFit/>
          </a:bodyPr>
          <a:lstStyle/>
          <a:p>
            <a:r>
              <a:rPr lang="en-US" dirty="0">
                <a:solidFill>
                  <a:schemeClr val="bg1"/>
                </a:solidFill>
              </a:rPr>
              <a:t>User data is passed to the function </a:t>
            </a:r>
            <a:r>
              <a:rPr lang="en-US" dirty="0" err="1">
                <a:solidFill>
                  <a:schemeClr val="bg1"/>
                </a:solidFill>
              </a:rPr>
              <a:t>logreg.predict_proba</a:t>
            </a:r>
            <a:r>
              <a:rPr lang="en-US" dirty="0">
                <a:solidFill>
                  <a:schemeClr val="bg1"/>
                </a:solidFill>
              </a:rPr>
              <a:t>  which can be used to predict the probability of coupon acceptance</a:t>
            </a:r>
          </a:p>
        </p:txBody>
      </p:sp>
    </p:spTree>
    <p:extLst>
      <p:ext uri="{BB962C8B-B14F-4D97-AF65-F5344CB8AC3E}">
        <p14:creationId xmlns:p14="http://schemas.microsoft.com/office/powerpoint/2010/main" val="370930631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75000"/>
              </a:schemeClr>
            </a:gs>
            <a:gs pos="74000">
              <a:schemeClr val="accent4">
                <a:lumMod val="40000"/>
                <a:lumOff val="60000"/>
              </a:schemeClr>
            </a:gs>
            <a:gs pos="83000">
              <a:schemeClr val="accent4">
                <a:lumMod val="40000"/>
                <a:lumOff val="6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155A5-1C5D-31F6-D920-D84412011CAC}"/>
              </a:ext>
            </a:extLst>
          </p:cNvPr>
          <p:cNvSpPr>
            <a:spLocks noGrp="1"/>
          </p:cNvSpPr>
          <p:nvPr>
            <p:ph type="title"/>
          </p:nvPr>
        </p:nvSpPr>
        <p:spPr>
          <a:xfrm>
            <a:off x="6435091" y="609600"/>
            <a:ext cx="4832465" cy="1326321"/>
          </a:xfrm>
        </p:spPr>
        <p:txBody>
          <a:bodyPr vert="horz" lIns="91440" tIns="45720" rIns="91440" bIns="45720" rtlCol="0" anchor="ctr">
            <a:normAutofit fontScale="90000"/>
          </a:bodyPr>
          <a:lstStyle/>
          <a:p>
            <a:br>
              <a:rPr lang="en-US" sz="2900" dirty="0">
                <a:solidFill>
                  <a:schemeClr val="bg1">
                    <a:lumMod val="95000"/>
                    <a:lumOff val="5000"/>
                  </a:schemeClr>
                </a:solidFill>
              </a:rPr>
            </a:br>
            <a:br>
              <a:rPr lang="en-US" sz="2900" dirty="0">
                <a:solidFill>
                  <a:schemeClr val="bg1">
                    <a:lumMod val="95000"/>
                    <a:lumOff val="5000"/>
                  </a:schemeClr>
                </a:solidFill>
              </a:rPr>
            </a:br>
            <a:br>
              <a:rPr lang="en-US" sz="2900" dirty="0">
                <a:solidFill>
                  <a:schemeClr val="bg1">
                    <a:lumMod val="95000"/>
                    <a:lumOff val="5000"/>
                  </a:schemeClr>
                </a:solidFill>
              </a:rPr>
            </a:br>
            <a:br>
              <a:rPr lang="en-US" sz="2900" dirty="0">
                <a:solidFill>
                  <a:schemeClr val="bg1">
                    <a:lumMod val="95000"/>
                    <a:lumOff val="5000"/>
                  </a:schemeClr>
                </a:solidFill>
              </a:rPr>
            </a:br>
            <a:br>
              <a:rPr lang="en-US" sz="2900" dirty="0">
                <a:solidFill>
                  <a:schemeClr val="bg1">
                    <a:lumMod val="95000"/>
                    <a:lumOff val="5000"/>
                  </a:schemeClr>
                </a:solidFill>
              </a:rPr>
            </a:br>
            <a:br>
              <a:rPr lang="en-US" sz="2900" dirty="0">
                <a:solidFill>
                  <a:schemeClr val="bg1">
                    <a:lumMod val="95000"/>
                    <a:lumOff val="5000"/>
                  </a:schemeClr>
                </a:solidFill>
              </a:rPr>
            </a:br>
            <a:br>
              <a:rPr lang="en-US" sz="2900" dirty="0">
                <a:solidFill>
                  <a:schemeClr val="bg1">
                    <a:lumMod val="95000"/>
                    <a:lumOff val="5000"/>
                  </a:schemeClr>
                </a:solidFill>
              </a:rPr>
            </a:br>
            <a:br>
              <a:rPr lang="en-US" sz="2900" dirty="0">
                <a:solidFill>
                  <a:schemeClr val="bg1">
                    <a:lumMod val="95000"/>
                    <a:lumOff val="5000"/>
                  </a:schemeClr>
                </a:solidFill>
              </a:rPr>
            </a:br>
            <a:br>
              <a:rPr lang="en-US" sz="2900" dirty="0">
                <a:solidFill>
                  <a:schemeClr val="bg1">
                    <a:lumMod val="95000"/>
                    <a:lumOff val="5000"/>
                  </a:schemeClr>
                </a:solidFill>
              </a:rPr>
            </a:br>
            <a:br>
              <a:rPr lang="en-US" sz="2900" dirty="0">
                <a:solidFill>
                  <a:schemeClr val="bg1">
                    <a:lumMod val="95000"/>
                    <a:lumOff val="5000"/>
                  </a:schemeClr>
                </a:solidFill>
              </a:rPr>
            </a:br>
            <a:br>
              <a:rPr lang="en-US" sz="2900" dirty="0">
                <a:solidFill>
                  <a:schemeClr val="bg1">
                    <a:lumMod val="95000"/>
                    <a:lumOff val="5000"/>
                  </a:schemeClr>
                </a:solidFill>
              </a:rPr>
            </a:br>
            <a:br>
              <a:rPr lang="en-US" sz="2900" dirty="0">
                <a:solidFill>
                  <a:schemeClr val="bg1">
                    <a:lumMod val="95000"/>
                    <a:lumOff val="5000"/>
                  </a:schemeClr>
                </a:solidFill>
              </a:rPr>
            </a:br>
            <a:br>
              <a:rPr lang="en-US" sz="2900" dirty="0">
                <a:solidFill>
                  <a:schemeClr val="bg1">
                    <a:lumMod val="95000"/>
                    <a:lumOff val="5000"/>
                  </a:schemeClr>
                </a:solidFill>
              </a:rPr>
            </a:br>
            <a:br>
              <a:rPr lang="en-US" sz="2900" dirty="0">
                <a:solidFill>
                  <a:schemeClr val="bg1">
                    <a:lumMod val="95000"/>
                    <a:lumOff val="5000"/>
                  </a:schemeClr>
                </a:solidFill>
              </a:rPr>
            </a:br>
            <a:br>
              <a:rPr lang="en-US" sz="2900" dirty="0">
                <a:solidFill>
                  <a:schemeClr val="bg1">
                    <a:lumMod val="95000"/>
                    <a:lumOff val="5000"/>
                  </a:schemeClr>
                </a:solidFill>
              </a:rPr>
            </a:br>
            <a:br>
              <a:rPr lang="en-US" sz="2900" dirty="0">
                <a:solidFill>
                  <a:schemeClr val="bg1">
                    <a:lumMod val="95000"/>
                    <a:lumOff val="5000"/>
                  </a:schemeClr>
                </a:solidFill>
              </a:rPr>
            </a:br>
            <a:r>
              <a:rPr lang="en-US" sz="3600" dirty="0">
                <a:solidFill>
                  <a:schemeClr val="bg1">
                    <a:lumMod val="95000"/>
                    <a:lumOff val="5000"/>
                  </a:schemeClr>
                </a:solidFill>
              </a:rPr>
              <a:t>DECISION TREE</a:t>
            </a:r>
          </a:p>
        </p:txBody>
      </p:sp>
      <p:sp>
        <p:nvSpPr>
          <p:cNvPr id="3082" name="Rectangle 3081">
            <a:extLst>
              <a:ext uri="{FF2B5EF4-FFF2-40B4-BE49-F238E27FC236}">
                <a16:creationId xmlns:a16="http://schemas.microsoft.com/office/drawing/2014/main" id="{7FBC4875-DB6D-4EE2-9DDB-211000451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522922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80B642E2-D780-77E5-6ACF-A3D7B51E63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845" b="3"/>
          <a:stretch/>
        </p:blipFill>
        <p:spPr bwMode="auto">
          <a:xfrm>
            <a:off x="988320" y="936192"/>
            <a:ext cx="4450460" cy="4628265"/>
          </a:xfrm>
          <a:prstGeom prst="rect">
            <a:avLst/>
          </a:prstGeom>
          <a:gradFill>
            <a:gsLst>
              <a:gs pos="0">
                <a:schemeClr val="accent4">
                  <a:lumMod val="75000"/>
                </a:schemeClr>
              </a:gs>
              <a:gs pos="74000">
                <a:schemeClr val="accent4">
                  <a:lumMod val="50000"/>
                </a:schemeClr>
              </a:gs>
              <a:gs pos="83000">
                <a:schemeClr val="accent4">
                  <a:lumMod val="75000"/>
                </a:schemeClr>
              </a:gs>
              <a:gs pos="100000">
                <a:schemeClr val="accent1">
                  <a:lumMod val="30000"/>
                  <a:lumOff val="70000"/>
                </a:schemeClr>
              </a:gs>
            </a:gsLst>
            <a:lin ang="5400000" scaled="1"/>
          </a:gradFill>
        </p:spPr>
      </p:pic>
      <p:sp>
        <p:nvSpPr>
          <p:cNvPr id="3081" name="Rectangle 3080">
            <a:extLst>
              <a:ext uri="{FF2B5EF4-FFF2-40B4-BE49-F238E27FC236}">
                <a16:creationId xmlns:a16="http://schemas.microsoft.com/office/drawing/2014/main" id="{97B3A8C4-2A9E-4595-91F9-179B47C58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496" y="799817"/>
            <a:ext cx="5109182"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F6A29B0-86C4-93A0-43C7-AD596513A122}"/>
              </a:ext>
            </a:extLst>
          </p:cNvPr>
          <p:cNvSpPr>
            <a:spLocks noGrp="1"/>
          </p:cNvSpPr>
          <p:nvPr>
            <p:ph type="sldNum" sz="quarter" idx="12"/>
          </p:nvPr>
        </p:nvSpPr>
        <p:spPr>
          <a:xfrm>
            <a:off x="10514011" y="6309360"/>
            <a:ext cx="753545" cy="365125"/>
          </a:xfrm>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36</a:t>
            </a:fld>
            <a:endParaRPr lang="en-US"/>
          </a:p>
        </p:txBody>
      </p:sp>
    </p:spTree>
    <p:extLst>
      <p:ext uri="{BB962C8B-B14F-4D97-AF65-F5344CB8AC3E}">
        <p14:creationId xmlns:p14="http://schemas.microsoft.com/office/powerpoint/2010/main" val="16279813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74000">
              <a:schemeClr val="accent4">
                <a:lumMod val="50000"/>
              </a:schemeClr>
            </a:gs>
            <a:gs pos="83000">
              <a:schemeClr val="accent4">
                <a:lumMod val="7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E0D7F-D7D4-5443-5DF1-FE651BAEF627}"/>
              </a:ext>
            </a:extLst>
          </p:cNvPr>
          <p:cNvSpPr>
            <a:spLocks noGrp="1"/>
          </p:cNvSpPr>
          <p:nvPr>
            <p:ph type="title"/>
          </p:nvPr>
        </p:nvSpPr>
        <p:spPr>
          <a:xfrm>
            <a:off x="913795" y="609600"/>
            <a:ext cx="9344302" cy="756745"/>
          </a:xfrm>
          <a:solidFill>
            <a:schemeClr val="accent1">
              <a:lumMod val="60000"/>
              <a:lumOff val="40000"/>
            </a:schemeClr>
          </a:solidFill>
        </p:spPr>
        <p:txBody>
          <a:bodyPr>
            <a:normAutofit/>
          </a:bodyPr>
          <a:lstStyle/>
          <a:p>
            <a:r>
              <a:rPr lang="en-US" sz="2800" dirty="0">
                <a:solidFill>
                  <a:schemeClr val="bg1"/>
                </a:solidFill>
              </a:rPr>
              <a:t>DECISION TREE:TUNING HYPERPARAMETERS</a:t>
            </a:r>
          </a:p>
        </p:txBody>
      </p:sp>
      <p:sp>
        <p:nvSpPr>
          <p:cNvPr id="4" name="Slide Number Placeholder 3">
            <a:extLst>
              <a:ext uri="{FF2B5EF4-FFF2-40B4-BE49-F238E27FC236}">
                <a16:creationId xmlns:a16="http://schemas.microsoft.com/office/drawing/2014/main" id="{02512ADF-A880-B4EB-FAB2-82DEAB65B064}"/>
              </a:ext>
            </a:extLst>
          </p:cNvPr>
          <p:cNvSpPr>
            <a:spLocks noGrp="1"/>
          </p:cNvSpPr>
          <p:nvPr>
            <p:ph type="sldNum" sz="quarter" idx="12"/>
          </p:nvPr>
        </p:nvSpPr>
        <p:spPr/>
        <p:txBody>
          <a:bodyPr/>
          <a:lstStyle/>
          <a:p>
            <a:fld id="{48F63A3B-78C7-47BE-AE5E-E10140E04643}" type="slidenum">
              <a:rPr lang="en-US" smtClean="0"/>
              <a:pPr/>
              <a:t>37</a:t>
            </a:fld>
            <a:endParaRPr lang="en-US" dirty="0"/>
          </a:p>
        </p:txBody>
      </p:sp>
      <p:pic>
        <p:nvPicPr>
          <p:cNvPr id="2050" name="Picture 2">
            <a:extLst>
              <a:ext uri="{FF2B5EF4-FFF2-40B4-BE49-F238E27FC236}">
                <a16:creationId xmlns:a16="http://schemas.microsoft.com/office/drawing/2014/main" id="{500E5254-D725-A75C-77BD-69FCF2C1DF9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4453" y="2095500"/>
            <a:ext cx="4699168" cy="3695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BC14C01-5F17-B040-AED7-136D8751E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3972" y="2175641"/>
            <a:ext cx="5743575" cy="3615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519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74000">
              <a:schemeClr val="accent4">
                <a:lumMod val="50000"/>
              </a:schemeClr>
            </a:gs>
            <a:gs pos="83000">
              <a:schemeClr val="accent4">
                <a:lumMod val="7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DE230C47-811C-4DE3-BA19-DB0117600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ABDB585D-E6DD-4F6B-9C76-ECBC8AEF0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F53880B3-0068-C971-FD71-20CED8BEE32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7199" y="643467"/>
            <a:ext cx="10817601"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C28F0FC-9D7F-86F5-2F31-949F2F3080D7}"/>
              </a:ext>
            </a:extLst>
          </p:cNvPr>
          <p:cNvSpPr>
            <a:spLocks noGrp="1"/>
          </p:cNvSpPr>
          <p:nvPr>
            <p:ph type="sldNum" sz="quarter" idx="12"/>
          </p:nvPr>
        </p:nvSpPr>
        <p:spPr>
          <a:xfrm>
            <a:off x="10514011" y="6309360"/>
            <a:ext cx="753545" cy="365125"/>
          </a:xfrm>
        </p:spPr>
        <p:txBody>
          <a:bodyPr>
            <a:normAutofit/>
          </a:bodyPr>
          <a:lstStyle/>
          <a:p>
            <a:pPr>
              <a:spcAft>
                <a:spcPts val="600"/>
              </a:spcAft>
            </a:pPr>
            <a:fld id="{48F63A3B-78C7-47BE-AE5E-E10140E04643}" type="slidenum">
              <a:rPr lang="en-US">
                <a:solidFill>
                  <a:schemeClr val="bg1"/>
                </a:solidFill>
              </a:rPr>
              <a:pPr>
                <a:spcAft>
                  <a:spcPts val="600"/>
                </a:spcAft>
              </a:pPr>
              <a:t>38</a:t>
            </a:fld>
            <a:endParaRPr lang="en-US">
              <a:solidFill>
                <a:schemeClr val="bg1"/>
              </a:solidFill>
            </a:endParaRPr>
          </a:p>
        </p:txBody>
      </p:sp>
    </p:spTree>
    <p:extLst>
      <p:ext uri="{BB962C8B-B14F-4D97-AF65-F5344CB8AC3E}">
        <p14:creationId xmlns:p14="http://schemas.microsoft.com/office/powerpoint/2010/main" val="37479348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74000">
              <a:schemeClr val="accent4">
                <a:lumMod val="50000"/>
              </a:schemeClr>
            </a:gs>
            <a:gs pos="83000">
              <a:schemeClr val="accent4">
                <a:lumMod val="7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002BA-5975-8ECD-0AB2-93F7A94DA1B8}"/>
              </a:ext>
            </a:extLst>
          </p:cNvPr>
          <p:cNvSpPr>
            <a:spLocks noGrp="1"/>
          </p:cNvSpPr>
          <p:nvPr>
            <p:ph type="title"/>
          </p:nvPr>
        </p:nvSpPr>
        <p:spPr>
          <a:xfrm>
            <a:off x="913795" y="609601"/>
            <a:ext cx="10353761" cy="772160"/>
          </a:xfrm>
          <a:solidFill>
            <a:schemeClr val="accent1">
              <a:lumMod val="40000"/>
              <a:lumOff val="60000"/>
            </a:schemeClr>
          </a:solidFill>
        </p:spPr>
        <p:txBody>
          <a:bodyPr>
            <a:normAutofit fontScale="90000"/>
          </a:bodyPr>
          <a:lstStyle/>
          <a:p>
            <a:r>
              <a:rPr lang="en-US" sz="2800" dirty="0">
                <a:solidFill>
                  <a:schemeClr val="bg1"/>
                </a:solidFill>
              </a:rPr>
              <a:t>TOP FEATURES CONTRIBUTING TO DECISION TREE ACCURACY</a:t>
            </a:r>
          </a:p>
        </p:txBody>
      </p:sp>
      <p:sp>
        <p:nvSpPr>
          <p:cNvPr id="4" name="Slide Number Placeholder 3">
            <a:extLst>
              <a:ext uri="{FF2B5EF4-FFF2-40B4-BE49-F238E27FC236}">
                <a16:creationId xmlns:a16="http://schemas.microsoft.com/office/drawing/2014/main" id="{11134578-A10E-4E2C-7C2E-DB2132793F50}"/>
              </a:ext>
            </a:extLst>
          </p:cNvPr>
          <p:cNvSpPr>
            <a:spLocks noGrp="1"/>
          </p:cNvSpPr>
          <p:nvPr>
            <p:ph type="sldNum" sz="quarter" idx="12"/>
          </p:nvPr>
        </p:nvSpPr>
        <p:spPr/>
        <p:txBody>
          <a:bodyPr/>
          <a:lstStyle/>
          <a:p>
            <a:fld id="{48F63A3B-78C7-47BE-AE5E-E10140E04643}" type="slidenum">
              <a:rPr lang="en-US" smtClean="0"/>
              <a:pPr/>
              <a:t>39</a:t>
            </a:fld>
            <a:endParaRPr lang="en-US" dirty="0"/>
          </a:p>
        </p:txBody>
      </p:sp>
      <p:pic>
        <p:nvPicPr>
          <p:cNvPr id="4098" name="Picture 2">
            <a:extLst>
              <a:ext uri="{FF2B5EF4-FFF2-40B4-BE49-F238E27FC236}">
                <a16:creationId xmlns:a16="http://schemas.microsoft.com/office/drawing/2014/main" id="{26C4B2C8-CF4F-B05E-A31A-83317157DB9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20800" y="2095500"/>
            <a:ext cx="5542455" cy="4152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91B4855-CB31-F223-25FE-AB752C28F1E5}"/>
              </a:ext>
            </a:extLst>
          </p:cNvPr>
          <p:cNvSpPr txBox="1"/>
          <p:nvPr/>
        </p:nvSpPr>
        <p:spPr>
          <a:xfrm>
            <a:off x="7987862" y="2549810"/>
            <a:ext cx="2306320" cy="369332"/>
          </a:xfrm>
          <a:prstGeom prst="rect">
            <a:avLst/>
          </a:prstGeom>
          <a:noFill/>
        </p:spPr>
        <p:txBody>
          <a:bodyPr wrap="square" rtlCol="0">
            <a:spAutoFit/>
          </a:bodyPr>
          <a:lstStyle/>
          <a:p>
            <a:r>
              <a:rPr lang="en-US" dirty="0"/>
              <a:t>ACCURACY :70%</a:t>
            </a:r>
          </a:p>
        </p:txBody>
      </p:sp>
      <p:pic>
        <p:nvPicPr>
          <p:cNvPr id="7" name="Picture 6">
            <a:extLst>
              <a:ext uri="{FF2B5EF4-FFF2-40B4-BE49-F238E27FC236}">
                <a16:creationId xmlns:a16="http://schemas.microsoft.com/office/drawing/2014/main" id="{A176CDFD-1B0D-F449-3AB1-F0292BF6C8DD}"/>
              </a:ext>
            </a:extLst>
          </p:cNvPr>
          <p:cNvPicPr>
            <a:picLocks noChangeAspect="1"/>
          </p:cNvPicPr>
          <p:nvPr/>
        </p:nvPicPr>
        <p:blipFill>
          <a:blip r:embed="rId3"/>
          <a:stretch>
            <a:fillRect/>
          </a:stretch>
        </p:blipFill>
        <p:spPr>
          <a:xfrm>
            <a:off x="7588469" y="1536476"/>
            <a:ext cx="4113827" cy="889098"/>
          </a:xfrm>
          <a:prstGeom prst="rect">
            <a:avLst/>
          </a:prstGeom>
        </p:spPr>
      </p:pic>
      <p:pic>
        <p:nvPicPr>
          <p:cNvPr id="4100" name="Picture 4">
            <a:extLst>
              <a:ext uri="{FF2B5EF4-FFF2-40B4-BE49-F238E27FC236}">
                <a16:creationId xmlns:a16="http://schemas.microsoft.com/office/drawing/2014/main" id="{EB830AE6-58BC-6364-164F-A37B792AFB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8108" y="3043378"/>
            <a:ext cx="4634547" cy="3205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1921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08086-6110-88D7-A6E2-52A96B305E92}"/>
              </a:ext>
            </a:extLst>
          </p:cNvPr>
          <p:cNvSpPr>
            <a:spLocks noGrp="1"/>
          </p:cNvSpPr>
          <p:nvPr>
            <p:ph type="title"/>
          </p:nvPr>
        </p:nvSpPr>
        <p:spPr>
          <a:xfrm>
            <a:off x="913795" y="609600"/>
            <a:ext cx="10353761" cy="1326321"/>
          </a:xfrm>
        </p:spPr>
        <p:txBody>
          <a:bodyPr vert="horz" lIns="91440" tIns="45720" rIns="91440" bIns="45720" rtlCol="0" anchor="ctr">
            <a:normAutofit/>
          </a:bodyPr>
          <a:lstStyle/>
          <a:p>
            <a:r>
              <a:rPr lang="en-US" dirty="0">
                <a:solidFill>
                  <a:schemeClr val="bg1"/>
                </a:solidFill>
              </a:rPr>
              <a:t>INTRODUCTION</a:t>
            </a:r>
          </a:p>
        </p:txBody>
      </p:sp>
      <p:sp>
        <p:nvSpPr>
          <p:cNvPr id="14" name="Rectangle 13">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5502A81-319F-E88D-A409-6D46D7385DA6}"/>
              </a:ext>
            </a:extLst>
          </p:cNvPr>
          <p:cNvSpPr>
            <a:spLocks/>
          </p:cNvSpPr>
          <p:nvPr/>
        </p:nvSpPr>
        <p:spPr>
          <a:xfrm>
            <a:off x="4293452" y="2095500"/>
            <a:ext cx="2719996" cy="861112"/>
          </a:xfrm>
          <a:prstGeom prst="rect">
            <a:avLst/>
          </a:prstGeom>
        </p:spPr>
        <p:txBody>
          <a:bodyPr/>
          <a:lstStyle/>
          <a:p>
            <a:pPr defTabSz="388620">
              <a:spcAft>
                <a:spcPts val="600"/>
              </a:spcAft>
            </a:pPr>
            <a:r>
              <a:rPr lang="en-US" sz="1600" b="1" kern="1200" dirty="0">
                <a:solidFill>
                  <a:schemeClr val="tx1">
                    <a:lumMod val="95000"/>
                  </a:schemeClr>
                </a:solidFill>
                <a:latin typeface="+mn-lt"/>
                <a:ea typeface="+mn-ea"/>
                <a:cs typeface="+mn-cs"/>
              </a:rPr>
              <a:t>PROBLEM STATEMENT:</a:t>
            </a:r>
            <a:endParaRPr lang="en-US" sz="1600" b="1" dirty="0">
              <a:solidFill>
                <a:schemeClr val="tx1">
                  <a:lumMod val="95000"/>
                </a:schemeClr>
              </a:solidFill>
            </a:endParaRPr>
          </a:p>
        </p:txBody>
      </p:sp>
      <p:sp>
        <p:nvSpPr>
          <p:cNvPr id="4" name="Content Placeholder 3">
            <a:extLst>
              <a:ext uri="{FF2B5EF4-FFF2-40B4-BE49-F238E27FC236}">
                <a16:creationId xmlns:a16="http://schemas.microsoft.com/office/drawing/2014/main" id="{F8F5D1F6-D603-A4B6-A382-8428006BD380}"/>
              </a:ext>
            </a:extLst>
          </p:cNvPr>
          <p:cNvSpPr>
            <a:spLocks/>
          </p:cNvSpPr>
          <p:nvPr/>
        </p:nvSpPr>
        <p:spPr>
          <a:xfrm>
            <a:off x="4293452" y="2417233"/>
            <a:ext cx="6400715" cy="1430423"/>
          </a:xfrm>
          <a:prstGeom prst="rect">
            <a:avLst/>
          </a:prstGeom>
          <a:solidFill>
            <a:schemeClr val="accent1">
              <a:lumMod val="40000"/>
              <a:lumOff val="60000"/>
            </a:schemeClr>
          </a:solidFill>
        </p:spPr>
        <p:txBody>
          <a:bodyPr/>
          <a:lstStyle/>
          <a:p>
            <a:pPr defTabSz="307010">
              <a:spcAft>
                <a:spcPts val="510"/>
              </a:spcAft>
            </a:pPr>
            <a:r>
              <a:rPr lang="en-US" sz="1600" kern="1200" dirty="0">
                <a:solidFill>
                  <a:srgbClr val="FF0000"/>
                </a:solidFill>
                <a:latin typeface="Bahnschrift SemiBold Condensed" panose="020B0502040204020203" pitchFamily="34" charset="0"/>
                <a:ea typeface="+mn-ea"/>
                <a:cs typeface="+mn-cs"/>
              </a:rPr>
              <a:t>PROBLEM: </a:t>
            </a:r>
            <a:r>
              <a:rPr lang="en-US" sz="1600" kern="1200" dirty="0">
                <a:solidFill>
                  <a:schemeClr val="bg1"/>
                </a:solidFill>
                <a:latin typeface="Bahnschrift SemiBold Condensed" panose="020B0502040204020203" pitchFamily="34" charset="0"/>
                <a:ea typeface="+mn-ea"/>
                <a:cs typeface="+mn-cs"/>
              </a:rPr>
              <a:t>what type of coupons must be created in the market?</a:t>
            </a:r>
          </a:p>
          <a:p>
            <a:pPr defTabSz="307010">
              <a:spcAft>
                <a:spcPts val="510"/>
              </a:spcAft>
            </a:pPr>
            <a:r>
              <a:rPr lang="en-US" sz="1600" kern="1200" dirty="0">
                <a:solidFill>
                  <a:schemeClr val="accent2">
                    <a:lumMod val="75000"/>
                  </a:schemeClr>
                </a:solidFill>
                <a:latin typeface="Bahnschrift SemiBold Condensed" panose="020B0502040204020203" pitchFamily="34" charset="0"/>
                <a:ea typeface="+mn-ea"/>
                <a:cs typeface="+mn-cs"/>
              </a:rPr>
              <a:t>SOLUTION </a:t>
            </a:r>
            <a:r>
              <a:rPr lang="en-US" sz="1600" kern="1200" dirty="0">
                <a:solidFill>
                  <a:schemeClr val="tx1"/>
                </a:solidFill>
                <a:latin typeface="Bahnschrift SemiBold Condensed" panose="020B0502040204020203" pitchFamily="34" charset="0"/>
                <a:ea typeface="+mn-ea"/>
                <a:cs typeface="+mn-cs"/>
              </a:rPr>
              <a:t>:</a:t>
            </a:r>
            <a:r>
              <a:rPr lang="en-US" sz="1600" kern="1200" dirty="0">
                <a:solidFill>
                  <a:schemeClr val="bg1"/>
                </a:solidFill>
                <a:latin typeface="Bahnschrift SemiBold Condensed" panose="020B0502040204020203" pitchFamily="34" charset="0"/>
                <a:ea typeface="+mn-ea"/>
                <a:cs typeface="+mn-cs"/>
              </a:rPr>
              <a:t>Predict the type of coupons that will be accepted by the customers. </a:t>
            </a:r>
          </a:p>
          <a:p>
            <a:pPr defTabSz="307010">
              <a:spcAft>
                <a:spcPts val="510"/>
              </a:spcAft>
            </a:pPr>
            <a:r>
              <a:rPr lang="en-US" sz="1600" kern="1200" dirty="0">
                <a:solidFill>
                  <a:srgbClr val="FFFF00"/>
                </a:solidFill>
                <a:latin typeface="Bahnschrift SemiBold Condensed" panose="020B0502040204020203" pitchFamily="34" charset="0"/>
                <a:ea typeface="+mn-ea"/>
                <a:cs typeface="+mn-cs"/>
              </a:rPr>
              <a:t>HOW? </a:t>
            </a:r>
            <a:r>
              <a:rPr lang="en-US" sz="1600" kern="1200" dirty="0">
                <a:solidFill>
                  <a:schemeClr val="bg1"/>
                </a:solidFill>
                <a:latin typeface="Bahnschrift SemiBold Condensed" panose="020B0502040204020203" pitchFamily="34" charset="0"/>
                <a:ea typeface="+mn-ea"/>
                <a:cs typeface="+mn-cs"/>
              </a:rPr>
              <a:t>Use recommendation systems as they use some well-known algorithms to analyze customer data and their past purchase trends and generate useful recommendations about the type of coupons that can be generated to increase the sales.</a:t>
            </a:r>
          </a:p>
          <a:p>
            <a:pPr defTabSz="307010">
              <a:spcAft>
                <a:spcPts val="510"/>
              </a:spcAft>
            </a:pPr>
            <a:endParaRPr lang="en-US" kern="1200" dirty="0">
              <a:latin typeface="Bahnschrift SemiBold Condensed" panose="020B0502040204020203" pitchFamily="34" charset="0"/>
              <a:ea typeface="+mn-ea"/>
              <a:cs typeface="+mn-cs"/>
            </a:endParaRPr>
          </a:p>
          <a:p>
            <a:pPr>
              <a:spcAft>
                <a:spcPts val="600"/>
              </a:spcAft>
            </a:pPr>
            <a:endParaRPr lang="en-US" dirty="0"/>
          </a:p>
        </p:txBody>
      </p:sp>
      <p:sp>
        <p:nvSpPr>
          <p:cNvPr id="5" name="Slide Number Placeholder 4">
            <a:extLst>
              <a:ext uri="{FF2B5EF4-FFF2-40B4-BE49-F238E27FC236}">
                <a16:creationId xmlns:a16="http://schemas.microsoft.com/office/drawing/2014/main" id="{74C1CC24-1DD8-A2AD-0775-18DE188A05B3}"/>
              </a:ext>
            </a:extLst>
          </p:cNvPr>
          <p:cNvSpPr>
            <a:spLocks/>
          </p:cNvSpPr>
          <p:nvPr/>
        </p:nvSpPr>
        <p:spPr>
          <a:xfrm>
            <a:off x="4379172" y="4162808"/>
            <a:ext cx="6039378" cy="1560245"/>
          </a:xfrm>
          <a:prstGeom prst="rect">
            <a:avLst/>
          </a:prstGeom>
        </p:spPr>
        <p:txBody>
          <a:bodyPr/>
          <a:lstStyle/>
          <a:p>
            <a:pPr defTabSz="307010">
              <a:spcAft>
                <a:spcPts val="510"/>
              </a:spcAft>
            </a:pPr>
            <a:endParaRPr lang="en-US" dirty="0"/>
          </a:p>
        </p:txBody>
      </p:sp>
      <p:sp>
        <p:nvSpPr>
          <p:cNvPr id="6" name="TextBox 5">
            <a:extLst>
              <a:ext uri="{FF2B5EF4-FFF2-40B4-BE49-F238E27FC236}">
                <a16:creationId xmlns:a16="http://schemas.microsoft.com/office/drawing/2014/main" id="{990E63D1-88EF-0572-060E-7CA960207285}"/>
              </a:ext>
            </a:extLst>
          </p:cNvPr>
          <p:cNvSpPr txBox="1"/>
          <p:nvPr/>
        </p:nvSpPr>
        <p:spPr>
          <a:xfrm>
            <a:off x="4293452" y="4072140"/>
            <a:ext cx="6400715" cy="984885"/>
          </a:xfrm>
          <a:prstGeom prst="rect">
            <a:avLst/>
          </a:prstGeom>
          <a:solidFill>
            <a:schemeClr val="accent1">
              <a:lumMod val="40000"/>
              <a:lumOff val="60000"/>
            </a:schemeClr>
          </a:solidFill>
        </p:spPr>
        <p:txBody>
          <a:bodyPr wrap="square" rtlCol="0">
            <a:spAutoFit/>
          </a:bodyPr>
          <a:lstStyle/>
          <a:p>
            <a:pPr defTabSz="388620">
              <a:spcAft>
                <a:spcPts val="600"/>
              </a:spcAft>
            </a:pPr>
            <a:r>
              <a:rPr lang="en-US" sz="1600" kern="1200" dirty="0">
                <a:solidFill>
                  <a:srgbClr val="FF0000"/>
                </a:solidFill>
                <a:latin typeface="Bahnschrift SemiBold Condensed" panose="020B0502040204020203" pitchFamily="34" charset="0"/>
                <a:ea typeface="+mn-ea"/>
                <a:cs typeface="+mn-cs"/>
              </a:rPr>
              <a:t>PROBLEM: </a:t>
            </a:r>
            <a:r>
              <a:rPr lang="en-US" sz="1600" kern="1200" dirty="0">
                <a:solidFill>
                  <a:schemeClr val="tx1"/>
                </a:solidFill>
                <a:latin typeface="Bahnschrift SemiBold Condensed" panose="020B0502040204020203" pitchFamily="34" charset="0"/>
                <a:ea typeface="+mn-ea"/>
                <a:cs typeface="+mn-cs"/>
              </a:rPr>
              <a:t> </a:t>
            </a:r>
            <a:r>
              <a:rPr lang="en-US" sz="1600" kern="1200" dirty="0">
                <a:solidFill>
                  <a:schemeClr val="bg1"/>
                </a:solidFill>
                <a:latin typeface="Bahnschrift SemiBold Condensed" panose="020B0502040204020203" pitchFamily="34" charset="0"/>
                <a:ea typeface="+mn-ea"/>
                <a:cs typeface="+mn-cs"/>
              </a:rPr>
              <a:t>is it profitable for the companies to invest time and money to generate coupons?</a:t>
            </a:r>
          </a:p>
          <a:p>
            <a:pPr defTabSz="388620">
              <a:spcAft>
                <a:spcPts val="600"/>
              </a:spcAft>
            </a:pPr>
            <a:r>
              <a:rPr lang="en-US" sz="1600" kern="1200" dirty="0">
                <a:solidFill>
                  <a:schemeClr val="accent2">
                    <a:lumMod val="75000"/>
                  </a:schemeClr>
                </a:solidFill>
                <a:latin typeface="Bahnschrift SemiBold Condensed" panose="020B0502040204020203" pitchFamily="34" charset="0"/>
                <a:ea typeface="+mn-ea"/>
                <a:cs typeface="+mn-cs"/>
              </a:rPr>
              <a:t>SOLUTION</a:t>
            </a:r>
            <a:r>
              <a:rPr lang="en-US" sz="1600" kern="1200" dirty="0">
                <a:solidFill>
                  <a:schemeClr val="bg1"/>
                </a:solidFill>
                <a:latin typeface="Bahnschrift SemiBold Condensed" panose="020B0502040204020203" pitchFamily="34" charset="0"/>
                <a:ea typeface="+mn-ea"/>
                <a:cs typeface="+mn-cs"/>
              </a:rPr>
              <a:t>: Find the probability of coupon acceptance.</a:t>
            </a:r>
          </a:p>
          <a:p>
            <a:pPr defTabSz="388620">
              <a:spcAft>
                <a:spcPts val="600"/>
              </a:spcAft>
            </a:pPr>
            <a:r>
              <a:rPr lang="en-US" sz="1600" kern="1200" dirty="0">
                <a:solidFill>
                  <a:srgbClr val="FFFF00"/>
                </a:solidFill>
                <a:latin typeface="Bahnschrift SemiBold Condensed" panose="020B0502040204020203" pitchFamily="34" charset="0"/>
                <a:ea typeface="+mn-ea"/>
                <a:cs typeface="+mn-cs"/>
              </a:rPr>
              <a:t>HOW? </a:t>
            </a:r>
            <a:r>
              <a:rPr lang="en-US" sz="1600" kern="1200" dirty="0">
                <a:solidFill>
                  <a:schemeClr val="bg1"/>
                </a:solidFill>
                <a:latin typeface="Bahnschrift SemiBold Condensed" panose="020B0502040204020203" pitchFamily="34" charset="0"/>
                <a:ea typeface="+mn-ea"/>
                <a:cs typeface="+mn-cs"/>
              </a:rPr>
              <a:t>Use machine learning models </a:t>
            </a:r>
            <a:endParaRPr lang="en-US" sz="1600" dirty="0">
              <a:solidFill>
                <a:schemeClr val="bg1"/>
              </a:solidFill>
            </a:endParaRPr>
          </a:p>
        </p:txBody>
      </p:sp>
      <p:pic>
        <p:nvPicPr>
          <p:cNvPr id="8" name="Picture 7" descr="A person holding a sign with a fork and knife&#10;&#10;Description automatically generated">
            <a:extLst>
              <a:ext uri="{FF2B5EF4-FFF2-40B4-BE49-F238E27FC236}">
                <a16:creationId xmlns:a16="http://schemas.microsoft.com/office/drawing/2014/main" id="{3B4D07CD-78E5-AC29-0BAB-B26711E48D79}"/>
              </a:ext>
            </a:extLst>
          </p:cNvPr>
          <p:cNvPicPr>
            <a:picLocks noChangeAspect="1"/>
          </p:cNvPicPr>
          <p:nvPr/>
        </p:nvPicPr>
        <p:blipFill>
          <a:blip r:embed="rId2"/>
          <a:stretch>
            <a:fillRect/>
          </a:stretch>
        </p:blipFill>
        <p:spPr>
          <a:xfrm>
            <a:off x="753348" y="4243345"/>
            <a:ext cx="709081" cy="709081"/>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6807D32B-8419-CF54-0633-CFF1F08FE57C}"/>
              </a:ext>
            </a:extLst>
          </p:cNvPr>
          <p:cNvPicPr>
            <a:picLocks noChangeAspect="1"/>
          </p:cNvPicPr>
          <p:nvPr/>
        </p:nvPicPr>
        <p:blipFill>
          <a:blip r:embed="rId3"/>
          <a:stretch>
            <a:fillRect/>
          </a:stretch>
        </p:blipFill>
        <p:spPr>
          <a:xfrm>
            <a:off x="2605722" y="4252215"/>
            <a:ext cx="822765" cy="842039"/>
          </a:xfrm>
          <a:prstGeom prst="rect">
            <a:avLst/>
          </a:prstGeom>
        </p:spPr>
      </p:pic>
      <p:pic>
        <p:nvPicPr>
          <p:cNvPr id="13" name="Picture 12" descr="A black background with a black square&#10;&#10;Description automatically generated with medium confidence">
            <a:extLst>
              <a:ext uri="{FF2B5EF4-FFF2-40B4-BE49-F238E27FC236}">
                <a16:creationId xmlns:a16="http://schemas.microsoft.com/office/drawing/2014/main" id="{FAA563A0-8577-BFBA-8D80-E6066F1C5558}"/>
              </a:ext>
            </a:extLst>
          </p:cNvPr>
          <p:cNvPicPr>
            <a:picLocks noChangeAspect="1"/>
          </p:cNvPicPr>
          <p:nvPr/>
        </p:nvPicPr>
        <p:blipFill>
          <a:blip r:embed="rId4"/>
          <a:stretch>
            <a:fillRect/>
          </a:stretch>
        </p:blipFill>
        <p:spPr>
          <a:xfrm>
            <a:off x="1497833" y="3246988"/>
            <a:ext cx="677703" cy="677703"/>
          </a:xfrm>
          <a:prstGeom prst="rect">
            <a:avLst/>
          </a:prstGeom>
        </p:spPr>
      </p:pic>
      <p:pic>
        <p:nvPicPr>
          <p:cNvPr id="16" name="Picture 15" descr="A black background with a black square&#10;&#10;Description automatically generated with medium confidence">
            <a:extLst>
              <a:ext uri="{FF2B5EF4-FFF2-40B4-BE49-F238E27FC236}">
                <a16:creationId xmlns:a16="http://schemas.microsoft.com/office/drawing/2014/main" id="{B6B7E49A-D70B-96F2-7A9C-D0A5A3894400}"/>
              </a:ext>
            </a:extLst>
          </p:cNvPr>
          <p:cNvPicPr>
            <a:picLocks noChangeAspect="1"/>
          </p:cNvPicPr>
          <p:nvPr/>
        </p:nvPicPr>
        <p:blipFill>
          <a:blip r:embed="rId5"/>
          <a:stretch>
            <a:fillRect/>
          </a:stretch>
        </p:blipFill>
        <p:spPr>
          <a:xfrm>
            <a:off x="671265" y="4711306"/>
            <a:ext cx="1582328" cy="1449849"/>
          </a:xfrm>
          <a:prstGeom prst="rect">
            <a:avLst/>
          </a:prstGeom>
        </p:spPr>
      </p:pic>
      <p:pic>
        <p:nvPicPr>
          <p:cNvPr id="22" name="Graphic 21" descr="Back with solid fill">
            <a:extLst>
              <a:ext uri="{FF2B5EF4-FFF2-40B4-BE49-F238E27FC236}">
                <a16:creationId xmlns:a16="http://schemas.microsoft.com/office/drawing/2014/main" id="{FDCDEC3F-F95A-FD1A-9A43-4EEBC311BE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79762" y="3847656"/>
            <a:ext cx="1552625" cy="716927"/>
          </a:xfrm>
          <a:prstGeom prst="rect">
            <a:avLst/>
          </a:prstGeom>
        </p:spPr>
      </p:pic>
    </p:spTree>
    <p:extLst>
      <p:ext uri="{BB962C8B-B14F-4D97-AF65-F5344CB8AC3E}">
        <p14:creationId xmlns:p14="http://schemas.microsoft.com/office/powerpoint/2010/main" val="30634210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74000">
              <a:schemeClr val="accent4">
                <a:lumMod val="50000"/>
              </a:schemeClr>
            </a:gs>
            <a:gs pos="83000">
              <a:schemeClr val="accent4">
                <a:lumMod val="7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6F3C6-1706-E99F-7487-B8F6B93EBB34}"/>
              </a:ext>
            </a:extLst>
          </p:cNvPr>
          <p:cNvSpPr>
            <a:spLocks noGrp="1"/>
          </p:cNvSpPr>
          <p:nvPr>
            <p:ph type="title"/>
          </p:nvPr>
        </p:nvSpPr>
        <p:spPr>
          <a:xfrm>
            <a:off x="913795" y="609601"/>
            <a:ext cx="10353761" cy="965200"/>
          </a:xfrm>
          <a:solidFill>
            <a:schemeClr val="accent1">
              <a:lumMod val="40000"/>
              <a:lumOff val="60000"/>
            </a:schemeClr>
          </a:solidFill>
        </p:spPr>
        <p:txBody>
          <a:bodyPr>
            <a:normAutofit/>
          </a:bodyPr>
          <a:lstStyle/>
          <a:p>
            <a:r>
              <a:rPr lang="en-US" sz="2400" dirty="0">
                <a:solidFill>
                  <a:schemeClr val="bg1"/>
                </a:solidFill>
              </a:rPr>
              <a:t>Predicting coupon acceptance using decision tree and user input</a:t>
            </a:r>
          </a:p>
        </p:txBody>
      </p:sp>
      <p:pic>
        <p:nvPicPr>
          <p:cNvPr id="6" name="Content Placeholder 5">
            <a:extLst>
              <a:ext uri="{FF2B5EF4-FFF2-40B4-BE49-F238E27FC236}">
                <a16:creationId xmlns:a16="http://schemas.microsoft.com/office/drawing/2014/main" id="{D6384E8C-1141-83AA-E9A9-04C0DFB64C8A}"/>
              </a:ext>
            </a:extLst>
          </p:cNvPr>
          <p:cNvPicPr>
            <a:picLocks noGrp="1" noChangeAspect="1"/>
          </p:cNvPicPr>
          <p:nvPr>
            <p:ph idx="1"/>
          </p:nvPr>
        </p:nvPicPr>
        <p:blipFill>
          <a:blip r:embed="rId2"/>
          <a:stretch>
            <a:fillRect/>
          </a:stretch>
        </p:blipFill>
        <p:spPr>
          <a:xfrm>
            <a:off x="2501463" y="2095500"/>
            <a:ext cx="7378262" cy="4378872"/>
          </a:xfrm>
        </p:spPr>
      </p:pic>
      <p:sp>
        <p:nvSpPr>
          <p:cNvPr id="4" name="Slide Number Placeholder 3">
            <a:extLst>
              <a:ext uri="{FF2B5EF4-FFF2-40B4-BE49-F238E27FC236}">
                <a16:creationId xmlns:a16="http://schemas.microsoft.com/office/drawing/2014/main" id="{73DFFC26-8E90-888C-FF2F-18361A9178D8}"/>
              </a:ext>
            </a:extLst>
          </p:cNvPr>
          <p:cNvSpPr>
            <a:spLocks noGrp="1"/>
          </p:cNvSpPr>
          <p:nvPr>
            <p:ph type="sldNum" sz="quarter" idx="12"/>
          </p:nvPr>
        </p:nvSpPr>
        <p:spPr/>
        <p:txBody>
          <a:bodyPr/>
          <a:lstStyle/>
          <a:p>
            <a:fld id="{48F63A3B-78C7-47BE-AE5E-E10140E04643}" type="slidenum">
              <a:rPr lang="en-US" smtClean="0"/>
              <a:pPr/>
              <a:t>40</a:t>
            </a:fld>
            <a:endParaRPr lang="en-US" dirty="0"/>
          </a:p>
        </p:txBody>
      </p:sp>
    </p:spTree>
    <p:extLst>
      <p:ext uri="{BB962C8B-B14F-4D97-AF65-F5344CB8AC3E}">
        <p14:creationId xmlns:p14="http://schemas.microsoft.com/office/powerpoint/2010/main" val="9319541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74000">
              <a:schemeClr val="accent4">
                <a:lumMod val="40000"/>
                <a:lumOff val="60000"/>
              </a:schemeClr>
            </a:gs>
            <a:gs pos="83000">
              <a:schemeClr val="accent4">
                <a:lumMod val="7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CCD0-D404-918B-0E2C-39E8A4F810B9}"/>
              </a:ext>
            </a:extLst>
          </p:cNvPr>
          <p:cNvSpPr>
            <a:spLocks noGrp="1"/>
          </p:cNvSpPr>
          <p:nvPr>
            <p:ph type="title"/>
          </p:nvPr>
        </p:nvSpPr>
        <p:spPr>
          <a:xfrm>
            <a:off x="913795" y="609600"/>
            <a:ext cx="4518361" cy="366793"/>
          </a:xfrm>
          <a:solidFill>
            <a:schemeClr val="accent1">
              <a:lumMod val="40000"/>
              <a:lumOff val="60000"/>
            </a:schemeClr>
          </a:solidFill>
        </p:spPr>
        <p:txBody>
          <a:bodyPr>
            <a:normAutofit fontScale="90000"/>
          </a:bodyPr>
          <a:lstStyle/>
          <a:p>
            <a:r>
              <a:rPr lang="en-US" dirty="0">
                <a:solidFill>
                  <a:schemeClr val="bg1"/>
                </a:solidFill>
              </a:rPr>
              <a:t>Other models:</a:t>
            </a:r>
          </a:p>
        </p:txBody>
      </p:sp>
      <p:sp>
        <p:nvSpPr>
          <p:cNvPr id="3" name="Text Placeholder 2">
            <a:extLst>
              <a:ext uri="{FF2B5EF4-FFF2-40B4-BE49-F238E27FC236}">
                <a16:creationId xmlns:a16="http://schemas.microsoft.com/office/drawing/2014/main" id="{73FE25DA-26A3-2F70-6A66-896CDC6BE2F5}"/>
              </a:ext>
            </a:extLst>
          </p:cNvPr>
          <p:cNvSpPr>
            <a:spLocks noGrp="1"/>
          </p:cNvSpPr>
          <p:nvPr>
            <p:ph type="body" idx="1"/>
          </p:nvPr>
        </p:nvSpPr>
        <p:spPr>
          <a:xfrm>
            <a:off x="1141804" y="1100380"/>
            <a:ext cx="4879199" cy="1193369"/>
          </a:xfrm>
        </p:spPr>
        <p:txBody>
          <a:bodyPr>
            <a:normAutofit fontScale="77500" lnSpcReduction="20000"/>
          </a:bodyPr>
          <a:lstStyle/>
          <a:p>
            <a:r>
              <a:rPr lang="en-US" dirty="0">
                <a:solidFill>
                  <a:schemeClr val="bg1"/>
                </a:solidFill>
              </a:rPr>
              <a:t>XG BOOST :</a:t>
            </a:r>
            <a:r>
              <a:rPr lang="en-US" dirty="0">
                <a:solidFill>
                  <a:schemeClr val="bg1"/>
                </a:solidFill>
                <a:highlight>
                  <a:srgbClr val="00FF00"/>
                </a:highlight>
              </a:rPr>
              <a:t>72.4%</a:t>
            </a:r>
          </a:p>
          <a:p>
            <a:r>
              <a:rPr lang="en-US" b="0" dirty="0">
                <a:solidFill>
                  <a:schemeClr val="bg1"/>
                </a:solidFill>
              </a:rPr>
              <a:t>Best Parameters: {'</a:t>
            </a:r>
            <a:r>
              <a:rPr lang="en-US" b="0" dirty="0" err="1">
                <a:solidFill>
                  <a:schemeClr val="bg1"/>
                </a:solidFill>
              </a:rPr>
              <a:t>max_depth</a:t>
            </a:r>
            <a:r>
              <a:rPr lang="en-US" b="0" dirty="0">
                <a:solidFill>
                  <a:schemeClr val="bg1"/>
                </a:solidFill>
              </a:rPr>
              <a:t>': 4, 'objective': '</a:t>
            </a:r>
            <a:r>
              <a:rPr lang="en-US" b="0" dirty="0" err="1">
                <a:solidFill>
                  <a:schemeClr val="bg1"/>
                </a:solidFill>
              </a:rPr>
              <a:t>binary:logistic</a:t>
            </a:r>
            <a:r>
              <a:rPr lang="en-US" b="0" dirty="0">
                <a:solidFill>
                  <a:schemeClr val="bg1"/>
                </a:solidFill>
              </a:rPr>
              <a:t>', '</a:t>
            </a:r>
            <a:r>
              <a:rPr lang="en-US" b="0" dirty="0" err="1">
                <a:solidFill>
                  <a:schemeClr val="bg1"/>
                </a:solidFill>
              </a:rPr>
              <a:t>eval_metric</a:t>
            </a:r>
            <a:r>
              <a:rPr lang="en-US" b="0" dirty="0">
                <a:solidFill>
                  <a:schemeClr val="bg1"/>
                </a:solidFill>
              </a:rPr>
              <a:t>': '</a:t>
            </a:r>
            <a:r>
              <a:rPr lang="en-US" b="0" dirty="0" err="1">
                <a:solidFill>
                  <a:schemeClr val="bg1"/>
                </a:solidFill>
              </a:rPr>
              <a:t>logloss</a:t>
            </a:r>
            <a:r>
              <a:rPr lang="en-US" b="0" dirty="0">
                <a:solidFill>
                  <a:schemeClr val="bg1"/>
                </a:solidFill>
              </a:rPr>
              <a:t>','verbosity': 0}</a:t>
            </a:r>
          </a:p>
        </p:txBody>
      </p:sp>
      <p:pic>
        <p:nvPicPr>
          <p:cNvPr id="9" name="Content Placeholder 8">
            <a:extLst>
              <a:ext uri="{FF2B5EF4-FFF2-40B4-BE49-F238E27FC236}">
                <a16:creationId xmlns:a16="http://schemas.microsoft.com/office/drawing/2014/main" id="{1309A443-0A69-1800-6DD4-E00A289E80F1}"/>
              </a:ext>
            </a:extLst>
          </p:cNvPr>
          <p:cNvPicPr>
            <a:picLocks noGrp="1" noChangeAspect="1"/>
          </p:cNvPicPr>
          <p:nvPr>
            <p:ph sz="half" idx="2"/>
          </p:nvPr>
        </p:nvPicPr>
        <p:blipFill>
          <a:blip r:embed="rId3"/>
          <a:stretch>
            <a:fillRect/>
          </a:stretch>
        </p:blipFill>
        <p:spPr>
          <a:xfrm>
            <a:off x="1696578" y="2417737"/>
            <a:ext cx="4247022" cy="4440264"/>
          </a:xfrm>
        </p:spPr>
      </p:pic>
      <p:sp>
        <p:nvSpPr>
          <p:cNvPr id="5" name="Text Placeholder 4">
            <a:extLst>
              <a:ext uri="{FF2B5EF4-FFF2-40B4-BE49-F238E27FC236}">
                <a16:creationId xmlns:a16="http://schemas.microsoft.com/office/drawing/2014/main" id="{80F123AE-8345-C67D-451C-FC6C3DC63404}"/>
              </a:ext>
            </a:extLst>
          </p:cNvPr>
          <p:cNvSpPr>
            <a:spLocks noGrp="1"/>
          </p:cNvSpPr>
          <p:nvPr>
            <p:ph type="body" sz="quarter" idx="3"/>
          </p:nvPr>
        </p:nvSpPr>
        <p:spPr>
          <a:xfrm>
            <a:off x="6402003" y="1108506"/>
            <a:ext cx="4865554" cy="1193370"/>
          </a:xfrm>
        </p:spPr>
        <p:txBody>
          <a:bodyPr>
            <a:normAutofit fontScale="77500" lnSpcReduction="20000"/>
          </a:bodyPr>
          <a:lstStyle/>
          <a:p>
            <a:r>
              <a:rPr lang="en-US" dirty="0">
                <a:solidFill>
                  <a:schemeClr val="bg1"/>
                </a:solidFill>
              </a:rPr>
              <a:t>SVM :</a:t>
            </a:r>
            <a:r>
              <a:rPr lang="en-US" dirty="0">
                <a:solidFill>
                  <a:schemeClr val="bg1"/>
                </a:solidFill>
                <a:highlight>
                  <a:srgbClr val="00FF00"/>
                </a:highlight>
              </a:rPr>
              <a:t>72.6%</a:t>
            </a:r>
          </a:p>
          <a:p>
            <a:r>
              <a:rPr lang="en-US" b="0" dirty="0">
                <a:solidFill>
                  <a:schemeClr val="bg1"/>
                </a:solidFill>
              </a:rPr>
              <a:t>Best Parameters: {'C': 10, 'gamma': 0.1, 'kernel': '</a:t>
            </a:r>
            <a:r>
              <a:rPr lang="en-US" b="0" dirty="0" err="1">
                <a:solidFill>
                  <a:schemeClr val="bg1"/>
                </a:solidFill>
              </a:rPr>
              <a:t>rbf</a:t>
            </a:r>
            <a:r>
              <a:rPr lang="en-US" b="0" dirty="0">
                <a:solidFill>
                  <a:schemeClr val="bg1"/>
                </a:solidFill>
              </a:rPr>
              <a:t>'}</a:t>
            </a:r>
          </a:p>
        </p:txBody>
      </p:sp>
      <p:pic>
        <p:nvPicPr>
          <p:cNvPr id="11" name="Content Placeholder 10">
            <a:extLst>
              <a:ext uri="{FF2B5EF4-FFF2-40B4-BE49-F238E27FC236}">
                <a16:creationId xmlns:a16="http://schemas.microsoft.com/office/drawing/2014/main" id="{E69155AD-3E07-04C6-8122-257B4D240218}"/>
              </a:ext>
            </a:extLst>
          </p:cNvPr>
          <p:cNvPicPr>
            <a:picLocks noGrp="1" noChangeAspect="1"/>
          </p:cNvPicPr>
          <p:nvPr>
            <p:ph sz="quarter" idx="4"/>
          </p:nvPr>
        </p:nvPicPr>
        <p:blipFill>
          <a:blip r:embed="rId4"/>
          <a:stretch>
            <a:fillRect/>
          </a:stretch>
        </p:blipFill>
        <p:spPr>
          <a:xfrm>
            <a:off x="7035230" y="2417737"/>
            <a:ext cx="4455730" cy="4440264"/>
          </a:xfrm>
        </p:spPr>
      </p:pic>
      <p:sp>
        <p:nvSpPr>
          <p:cNvPr id="7" name="Slide Number Placeholder 6">
            <a:extLst>
              <a:ext uri="{FF2B5EF4-FFF2-40B4-BE49-F238E27FC236}">
                <a16:creationId xmlns:a16="http://schemas.microsoft.com/office/drawing/2014/main" id="{008380FC-8526-C1C3-2389-F4E7092D1ADF}"/>
              </a:ext>
            </a:extLst>
          </p:cNvPr>
          <p:cNvSpPr>
            <a:spLocks noGrp="1"/>
          </p:cNvSpPr>
          <p:nvPr>
            <p:ph type="sldNum" sz="quarter" idx="12"/>
          </p:nvPr>
        </p:nvSpPr>
        <p:spPr/>
        <p:txBody>
          <a:bodyPr/>
          <a:lstStyle/>
          <a:p>
            <a:fld id="{48F63A3B-78C7-47BE-AE5E-E10140E04643}" type="slidenum">
              <a:rPr lang="en-US" smtClean="0"/>
              <a:pPr/>
              <a:t>41</a:t>
            </a:fld>
            <a:endParaRPr lang="en-US" dirty="0"/>
          </a:p>
        </p:txBody>
      </p:sp>
    </p:spTree>
    <p:extLst>
      <p:ext uri="{BB962C8B-B14F-4D97-AF65-F5344CB8AC3E}">
        <p14:creationId xmlns:p14="http://schemas.microsoft.com/office/powerpoint/2010/main" val="808072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75000"/>
              </a:schemeClr>
            </a:gs>
            <a:gs pos="74000">
              <a:schemeClr val="accent4">
                <a:lumMod val="50000"/>
              </a:schemeClr>
            </a:gs>
            <a:gs pos="83000">
              <a:schemeClr val="accent4">
                <a:lumMod val="7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92544-8EE1-4C31-C413-3393D14785EC}"/>
              </a:ext>
            </a:extLst>
          </p:cNvPr>
          <p:cNvSpPr>
            <a:spLocks noGrp="1"/>
          </p:cNvSpPr>
          <p:nvPr>
            <p:ph type="title"/>
          </p:nvPr>
        </p:nvSpPr>
        <p:spPr>
          <a:xfrm>
            <a:off x="913794" y="5103627"/>
            <a:ext cx="10353761" cy="655863"/>
          </a:xfrm>
          <a:solidFill>
            <a:schemeClr val="accent1">
              <a:lumMod val="40000"/>
              <a:lumOff val="60000"/>
            </a:schemeClr>
          </a:solidFill>
        </p:spPr>
        <p:txBody>
          <a:bodyPr vert="horz" lIns="91440" tIns="45720" rIns="91440" bIns="45720" rtlCol="0" anchor="b">
            <a:normAutofit/>
          </a:bodyPr>
          <a:lstStyle/>
          <a:p>
            <a:r>
              <a:rPr lang="en-US" sz="3600" dirty="0">
                <a:solidFill>
                  <a:schemeClr val="bg1">
                    <a:lumMod val="95000"/>
                    <a:lumOff val="5000"/>
                  </a:schemeClr>
                </a:solidFill>
              </a:rPr>
              <a:t>CLUSTERING </a:t>
            </a:r>
          </a:p>
        </p:txBody>
      </p:sp>
      <p:pic>
        <p:nvPicPr>
          <p:cNvPr id="4098" name="Picture 2">
            <a:extLst>
              <a:ext uri="{FF2B5EF4-FFF2-40B4-BE49-F238E27FC236}">
                <a16:creationId xmlns:a16="http://schemas.microsoft.com/office/drawing/2014/main" id="{EE13B310-4A70-D03A-0477-BA62FE666D8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21348" y="643465"/>
            <a:ext cx="8040252" cy="41756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6230587-3085-0D18-874A-7B56D2672E85}"/>
              </a:ext>
            </a:extLst>
          </p:cNvPr>
          <p:cNvSpPr>
            <a:spLocks noGrp="1"/>
          </p:cNvSpPr>
          <p:nvPr>
            <p:ph type="sldNum" sz="quarter" idx="12"/>
          </p:nvPr>
        </p:nvSpPr>
        <p:spPr>
          <a:xfrm>
            <a:off x="10514011" y="6309360"/>
            <a:ext cx="753545" cy="365125"/>
          </a:xfrm>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42</a:t>
            </a:fld>
            <a:endParaRPr lang="en-US"/>
          </a:p>
        </p:txBody>
      </p:sp>
    </p:spTree>
    <p:extLst>
      <p:ext uri="{BB962C8B-B14F-4D97-AF65-F5344CB8AC3E}">
        <p14:creationId xmlns:p14="http://schemas.microsoft.com/office/powerpoint/2010/main" val="182195447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75000"/>
              </a:schemeClr>
            </a:gs>
            <a:gs pos="74000">
              <a:schemeClr val="accent4">
                <a:lumMod val="50000"/>
              </a:schemeClr>
            </a:gs>
            <a:gs pos="83000">
              <a:schemeClr val="accent4">
                <a:lumMod val="7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4A7A2-2A7A-8054-E995-D9FC85858284}"/>
              </a:ext>
            </a:extLst>
          </p:cNvPr>
          <p:cNvSpPr>
            <a:spLocks noGrp="1"/>
          </p:cNvSpPr>
          <p:nvPr>
            <p:ph type="title"/>
          </p:nvPr>
        </p:nvSpPr>
        <p:spPr>
          <a:xfrm>
            <a:off x="913795" y="372141"/>
            <a:ext cx="10353761" cy="616687"/>
          </a:xfrm>
          <a:solidFill>
            <a:schemeClr val="accent1">
              <a:lumMod val="40000"/>
              <a:lumOff val="60000"/>
            </a:schemeClr>
          </a:solidFill>
        </p:spPr>
        <p:txBody>
          <a:bodyPr/>
          <a:lstStyle/>
          <a:p>
            <a:r>
              <a:rPr lang="en-US" dirty="0">
                <a:solidFill>
                  <a:schemeClr val="bg1">
                    <a:lumMod val="95000"/>
                    <a:lumOff val="5000"/>
                  </a:schemeClr>
                </a:solidFill>
              </a:rPr>
              <a:t>K-MEANS CLUSTERING</a:t>
            </a:r>
          </a:p>
        </p:txBody>
      </p:sp>
      <p:sp>
        <p:nvSpPr>
          <p:cNvPr id="4" name="Slide Number Placeholder 3">
            <a:extLst>
              <a:ext uri="{FF2B5EF4-FFF2-40B4-BE49-F238E27FC236}">
                <a16:creationId xmlns:a16="http://schemas.microsoft.com/office/drawing/2014/main" id="{A63564CC-0730-2E6C-9CA1-BE1E3B8D70AB}"/>
              </a:ext>
            </a:extLst>
          </p:cNvPr>
          <p:cNvSpPr>
            <a:spLocks noGrp="1"/>
          </p:cNvSpPr>
          <p:nvPr>
            <p:ph type="sldNum" sz="quarter" idx="12"/>
          </p:nvPr>
        </p:nvSpPr>
        <p:spPr/>
        <p:txBody>
          <a:bodyPr/>
          <a:lstStyle/>
          <a:p>
            <a:fld id="{48F63A3B-78C7-47BE-AE5E-E10140E04643}" type="slidenum">
              <a:rPr lang="en-US" smtClean="0"/>
              <a:pPr/>
              <a:t>43</a:t>
            </a:fld>
            <a:endParaRPr lang="en-US" dirty="0"/>
          </a:p>
        </p:txBody>
      </p:sp>
      <p:pic>
        <p:nvPicPr>
          <p:cNvPr id="5122" name="Picture 2">
            <a:extLst>
              <a:ext uri="{FF2B5EF4-FFF2-40B4-BE49-F238E27FC236}">
                <a16:creationId xmlns:a16="http://schemas.microsoft.com/office/drawing/2014/main" id="{AF3ADDE2-A3E2-3CF7-923F-0F3794C14E0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85235" y="1286541"/>
            <a:ext cx="4361993" cy="496186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A8150B32-A528-1090-BEDA-1A5985DDD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213" y="1286541"/>
            <a:ext cx="4964629" cy="4961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6694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75000"/>
              </a:schemeClr>
            </a:gs>
            <a:gs pos="74000">
              <a:schemeClr val="accent4">
                <a:lumMod val="50000"/>
              </a:schemeClr>
            </a:gs>
            <a:gs pos="83000">
              <a:schemeClr val="accent4">
                <a:lumMod val="7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C1D4-6ED8-8D3D-3528-E620B3365D55}"/>
              </a:ext>
            </a:extLst>
          </p:cNvPr>
          <p:cNvSpPr>
            <a:spLocks noGrp="1"/>
          </p:cNvSpPr>
          <p:nvPr>
            <p:ph type="title"/>
          </p:nvPr>
        </p:nvSpPr>
        <p:spPr>
          <a:xfrm>
            <a:off x="913794" y="4819137"/>
            <a:ext cx="10353761" cy="940354"/>
          </a:xfrm>
          <a:solidFill>
            <a:schemeClr val="accent1">
              <a:lumMod val="40000"/>
              <a:lumOff val="60000"/>
            </a:schemeClr>
          </a:solidFill>
        </p:spPr>
        <p:txBody>
          <a:bodyPr vert="horz" lIns="91440" tIns="45720" rIns="91440" bIns="45720" rtlCol="0" anchor="b">
            <a:normAutofit/>
          </a:bodyPr>
          <a:lstStyle/>
          <a:p>
            <a:r>
              <a:rPr lang="en-US" sz="3600" dirty="0">
                <a:solidFill>
                  <a:schemeClr val="bg1">
                    <a:lumMod val="95000"/>
                    <a:lumOff val="5000"/>
                  </a:schemeClr>
                </a:solidFill>
              </a:rPr>
              <a:t>ELBOW METHOD:</a:t>
            </a:r>
          </a:p>
        </p:txBody>
      </p:sp>
      <p:pic>
        <p:nvPicPr>
          <p:cNvPr id="6146" name="Picture 2">
            <a:extLst>
              <a:ext uri="{FF2B5EF4-FFF2-40B4-BE49-F238E27FC236}">
                <a16:creationId xmlns:a16="http://schemas.microsoft.com/office/drawing/2014/main" id="{0894E0D1-D93F-5741-2BE8-324C5D9D24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8" y="716833"/>
            <a:ext cx="10896714" cy="37818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717619F-F6B4-D76A-CD6A-6148EDC71A8E}"/>
              </a:ext>
            </a:extLst>
          </p:cNvPr>
          <p:cNvSpPr>
            <a:spLocks noGrp="1"/>
          </p:cNvSpPr>
          <p:nvPr>
            <p:ph type="sldNum" sz="quarter" idx="12"/>
          </p:nvPr>
        </p:nvSpPr>
        <p:spPr>
          <a:xfrm>
            <a:off x="10514011" y="6309360"/>
            <a:ext cx="753545" cy="365125"/>
          </a:xfrm>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44</a:t>
            </a:fld>
            <a:endParaRPr lang="en-US"/>
          </a:p>
        </p:txBody>
      </p:sp>
    </p:spTree>
    <p:extLst>
      <p:ext uri="{BB962C8B-B14F-4D97-AF65-F5344CB8AC3E}">
        <p14:creationId xmlns:p14="http://schemas.microsoft.com/office/powerpoint/2010/main" val="190744225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40000"/>
                <a:lumOff val="60000"/>
              </a:schemeClr>
            </a:gs>
            <a:gs pos="74000">
              <a:schemeClr val="accent4">
                <a:lumMod val="20000"/>
                <a:lumOff val="80000"/>
              </a:schemeClr>
            </a:gs>
            <a:gs pos="83000">
              <a:schemeClr val="accent4">
                <a:lumMod val="60000"/>
                <a:lumOff val="4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B76F39C-DC92-43A2-AFAC-DF33A3F0E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CCC518-9DE7-DFAF-7E36-49206A9D6732}"/>
              </a:ext>
            </a:extLst>
          </p:cNvPr>
          <p:cNvSpPr>
            <a:spLocks noGrp="1"/>
          </p:cNvSpPr>
          <p:nvPr>
            <p:ph type="title"/>
          </p:nvPr>
        </p:nvSpPr>
        <p:spPr>
          <a:xfrm>
            <a:off x="913797" y="4223657"/>
            <a:ext cx="2743804" cy="1922107"/>
          </a:xfrm>
        </p:spPr>
        <p:txBody>
          <a:bodyPr vert="horz" lIns="91440" tIns="45720" rIns="91440" bIns="45720" rtlCol="0" anchor="ctr">
            <a:normAutofit/>
          </a:bodyPr>
          <a:lstStyle/>
          <a:p>
            <a:pPr algn="l"/>
            <a:r>
              <a:rPr lang="en-US" sz="2800" dirty="0">
                <a:solidFill>
                  <a:schemeClr val="bg1">
                    <a:lumMod val="95000"/>
                    <a:lumOff val="5000"/>
                  </a:schemeClr>
                </a:solidFill>
              </a:rPr>
              <a:t>CLUSTERING </a:t>
            </a:r>
            <a:br>
              <a:rPr lang="en-US" sz="2800" dirty="0">
                <a:solidFill>
                  <a:schemeClr val="bg1">
                    <a:lumMod val="95000"/>
                    <a:lumOff val="5000"/>
                  </a:schemeClr>
                </a:solidFill>
              </a:rPr>
            </a:br>
            <a:r>
              <a:rPr lang="en-US" sz="2800" dirty="0">
                <a:solidFill>
                  <a:schemeClr val="bg1">
                    <a:lumMod val="95000"/>
                    <a:lumOff val="5000"/>
                  </a:schemeClr>
                </a:solidFill>
              </a:rPr>
              <a:t>RESULTS</a:t>
            </a:r>
          </a:p>
        </p:txBody>
      </p:sp>
      <p:pic>
        <p:nvPicPr>
          <p:cNvPr id="9" name="Picture 8">
            <a:extLst>
              <a:ext uri="{FF2B5EF4-FFF2-40B4-BE49-F238E27FC236}">
                <a16:creationId xmlns:a16="http://schemas.microsoft.com/office/drawing/2014/main" id="{3F28C12A-ECDB-17AD-42A3-DBA81F1F1AE4}"/>
              </a:ext>
            </a:extLst>
          </p:cNvPr>
          <p:cNvPicPr>
            <a:picLocks noChangeAspect="1"/>
          </p:cNvPicPr>
          <p:nvPr/>
        </p:nvPicPr>
        <p:blipFill>
          <a:blip r:embed="rId2"/>
          <a:stretch>
            <a:fillRect/>
          </a:stretch>
        </p:blipFill>
        <p:spPr>
          <a:xfrm>
            <a:off x="497632" y="457200"/>
            <a:ext cx="5437496" cy="3253563"/>
          </a:xfrm>
          <a:prstGeom prst="rect">
            <a:avLst/>
          </a:prstGeom>
        </p:spPr>
      </p:pic>
      <p:cxnSp>
        <p:nvCxnSpPr>
          <p:cNvPr id="16" name="Straight Connector 15">
            <a:extLst>
              <a:ext uri="{FF2B5EF4-FFF2-40B4-BE49-F238E27FC236}">
                <a16:creationId xmlns:a16="http://schemas.microsoft.com/office/drawing/2014/main" id="{966758FC-A415-4D42-862A-2C0765FF80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4913"/>
            <a:ext cx="0" cy="2083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E95EA04A-BDFF-93D8-DCDF-7827E80BCD9E}"/>
              </a:ext>
            </a:extLst>
          </p:cNvPr>
          <p:cNvPicPr>
            <a:picLocks noGrp="1" noChangeAspect="1"/>
          </p:cNvPicPr>
          <p:nvPr>
            <p:ph sz="half" idx="1"/>
          </p:nvPr>
        </p:nvPicPr>
        <p:blipFill>
          <a:blip r:embed="rId3"/>
          <a:stretch>
            <a:fillRect/>
          </a:stretch>
        </p:blipFill>
        <p:spPr>
          <a:xfrm>
            <a:off x="6256865" y="457200"/>
            <a:ext cx="5437499" cy="3253563"/>
          </a:xfrm>
          <a:prstGeom prst="rect">
            <a:avLst/>
          </a:prstGeom>
        </p:spPr>
      </p:pic>
      <p:sp>
        <p:nvSpPr>
          <p:cNvPr id="4" name="Content Placeholder 3">
            <a:extLst>
              <a:ext uri="{FF2B5EF4-FFF2-40B4-BE49-F238E27FC236}">
                <a16:creationId xmlns:a16="http://schemas.microsoft.com/office/drawing/2014/main" id="{7F250ECE-58F7-96B7-3191-A7FB5604B1CB}"/>
              </a:ext>
            </a:extLst>
          </p:cNvPr>
          <p:cNvSpPr>
            <a:spLocks noGrp="1"/>
          </p:cNvSpPr>
          <p:nvPr>
            <p:ph sz="half" idx="2"/>
          </p:nvPr>
        </p:nvSpPr>
        <p:spPr>
          <a:xfrm>
            <a:off x="6256865" y="4223657"/>
            <a:ext cx="5010691" cy="1922107"/>
          </a:xfrm>
        </p:spPr>
        <p:txBody>
          <a:bodyPr vert="horz" lIns="91440" tIns="45720" rIns="91440" bIns="45720" rtlCol="0" anchor="ctr">
            <a:normAutofit fontScale="85000" lnSpcReduction="20000"/>
          </a:bodyPr>
          <a:lstStyle/>
          <a:p>
            <a:pPr marL="0" indent="0">
              <a:buNone/>
            </a:pPr>
            <a:r>
              <a:rPr lang="en-US" dirty="0">
                <a:solidFill>
                  <a:schemeClr val="bg1">
                    <a:lumMod val="95000"/>
                    <a:lumOff val="5000"/>
                  </a:schemeClr>
                </a:solidFill>
              </a:rPr>
              <a:t>Passenger 0-alone 1.0-friends 2.0- kids 3.0- partner</a:t>
            </a:r>
          </a:p>
          <a:p>
            <a:pPr marL="0" indent="0">
              <a:buNone/>
            </a:pPr>
            <a:r>
              <a:rPr lang="en-US" dirty="0">
                <a:solidFill>
                  <a:schemeClr val="bg1">
                    <a:lumMod val="95000"/>
                    <a:lumOff val="5000"/>
                  </a:schemeClr>
                </a:solidFill>
              </a:rPr>
              <a:t>Coupon: 0- bar,1-carryout, 2-coffeehouse, 3-restaurant &lt;20,4- restaurant20To50.</a:t>
            </a:r>
          </a:p>
          <a:p>
            <a:pPr marL="0" indent="0">
              <a:buNone/>
            </a:pPr>
            <a:r>
              <a:rPr lang="en-US" dirty="0">
                <a:solidFill>
                  <a:schemeClr val="bg1">
                    <a:lumMod val="95000"/>
                    <a:lumOff val="5000"/>
                  </a:schemeClr>
                </a:solidFill>
                <a:highlight>
                  <a:srgbClr val="00FF00"/>
                </a:highlight>
              </a:rPr>
              <a:t>Coupons for restaurants(&lt;20) are preferred when traveling with kids and partner</a:t>
            </a:r>
          </a:p>
        </p:txBody>
      </p:sp>
      <p:sp>
        <p:nvSpPr>
          <p:cNvPr id="5" name="Slide Number Placeholder 4">
            <a:extLst>
              <a:ext uri="{FF2B5EF4-FFF2-40B4-BE49-F238E27FC236}">
                <a16:creationId xmlns:a16="http://schemas.microsoft.com/office/drawing/2014/main" id="{DED677D4-B013-7125-4560-AA083DA589DE}"/>
              </a:ext>
            </a:extLst>
          </p:cNvPr>
          <p:cNvSpPr>
            <a:spLocks noGrp="1"/>
          </p:cNvSpPr>
          <p:nvPr>
            <p:ph type="sldNum" sz="quarter" idx="12"/>
          </p:nvPr>
        </p:nvSpPr>
        <p:spPr>
          <a:xfrm>
            <a:off x="10514011" y="6248400"/>
            <a:ext cx="753545" cy="365125"/>
          </a:xfrm>
        </p:spPr>
        <p:txBody>
          <a:bodyPr vert="horz" lIns="91440" tIns="45720" rIns="91440" bIns="45720" rtlCol="0" anchor="ctr">
            <a:normAutofit/>
          </a:bodyPr>
          <a:lstStyle/>
          <a:p>
            <a:pPr>
              <a:spcAft>
                <a:spcPts val="600"/>
              </a:spcAft>
            </a:pPr>
            <a:fld id="{48F63A3B-78C7-47BE-AE5E-E10140E04643}" type="slidenum">
              <a:rPr lang="en-US" smtClean="0"/>
              <a:pPr>
                <a:spcAft>
                  <a:spcPts val="600"/>
                </a:spcAft>
              </a:pPr>
              <a:t>45</a:t>
            </a:fld>
            <a:endParaRPr lang="en-US"/>
          </a:p>
        </p:txBody>
      </p:sp>
    </p:spTree>
    <p:extLst>
      <p:ext uri="{BB962C8B-B14F-4D97-AF65-F5344CB8AC3E}">
        <p14:creationId xmlns:p14="http://schemas.microsoft.com/office/powerpoint/2010/main" val="14310430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40000"/>
                <a:lumOff val="60000"/>
              </a:schemeClr>
            </a:gs>
            <a:gs pos="74000">
              <a:schemeClr val="accent4">
                <a:lumMod val="20000"/>
                <a:lumOff val="80000"/>
              </a:schemeClr>
            </a:gs>
            <a:gs pos="83000">
              <a:schemeClr val="accent4">
                <a:lumMod val="60000"/>
                <a:lumOff val="4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4D4F-999D-0BD4-1FF6-D63129AFA085}"/>
              </a:ext>
            </a:extLst>
          </p:cNvPr>
          <p:cNvSpPr>
            <a:spLocks noGrp="1"/>
          </p:cNvSpPr>
          <p:nvPr>
            <p:ph type="title"/>
          </p:nvPr>
        </p:nvSpPr>
        <p:spPr>
          <a:xfrm>
            <a:off x="913795" y="85060"/>
            <a:ext cx="10353761" cy="1190847"/>
          </a:xfrm>
        </p:spPr>
        <p:txBody>
          <a:bodyPr>
            <a:normAutofit/>
          </a:bodyPr>
          <a:lstStyle/>
          <a:p>
            <a:r>
              <a:rPr lang="en-US" sz="3600" dirty="0">
                <a:solidFill>
                  <a:schemeClr val="bg1">
                    <a:lumMod val="95000"/>
                    <a:lumOff val="5000"/>
                  </a:schemeClr>
                </a:solidFill>
              </a:rPr>
              <a:t>CLUSTERING </a:t>
            </a:r>
            <a:br>
              <a:rPr lang="en-US" sz="3600" dirty="0">
                <a:solidFill>
                  <a:schemeClr val="bg1">
                    <a:lumMod val="95000"/>
                    <a:lumOff val="5000"/>
                  </a:schemeClr>
                </a:solidFill>
              </a:rPr>
            </a:br>
            <a:r>
              <a:rPr lang="en-US" sz="3600" dirty="0">
                <a:solidFill>
                  <a:schemeClr val="bg1">
                    <a:lumMod val="95000"/>
                    <a:lumOff val="5000"/>
                  </a:schemeClr>
                </a:solidFill>
              </a:rPr>
              <a:t>RESULTS</a:t>
            </a:r>
            <a:endParaRPr lang="en-US" dirty="0"/>
          </a:p>
        </p:txBody>
      </p:sp>
      <p:sp>
        <p:nvSpPr>
          <p:cNvPr id="3" name="Text Placeholder 2">
            <a:extLst>
              <a:ext uri="{FF2B5EF4-FFF2-40B4-BE49-F238E27FC236}">
                <a16:creationId xmlns:a16="http://schemas.microsoft.com/office/drawing/2014/main" id="{CAF7CFDA-4D34-991C-FFC0-D43D59F28D5B}"/>
              </a:ext>
            </a:extLst>
          </p:cNvPr>
          <p:cNvSpPr>
            <a:spLocks noGrp="1"/>
          </p:cNvSpPr>
          <p:nvPr>
            <p:ph type="body" idx="1"/>
          </p:nvPr>
        </p:nvSpPr>
        <p:spPr>
          <a:xfrm>
            <a:off x="1141804" y="1456660"/>
            <a:ext cx="4879199" cy="1455572"/>
          </a:xfrm>
        </p:spPr>
        <p:txBody>
          <a:bodyPr>
            <a:normAutofit fontScale="85000" lnSpcReduction="20000"/>
          </a:bodyPr>
          <a:lstStyle/>
          <a:p>
            <a:r>
              <a:rPr lang="en-US" b="0" dirty="0">
                <a:solidFill>
                  <a:schemeClr val="bg1">
                    <a:lumMod val="95000"/>
                    <a:lumOff val="5000"/>
                  </a:schemeClr>
                </a:solidFill>
              </a:rPr>
              <a:t>Weather-0: Sunny,1: Rainy ,2: Snowy</a:t>
            </a:r>
          </a:p>
          <a:p>
            <a:r>
              <a:rPr lang="en-US" b="0" dirty="0">
                <a:solidFill>
                  <a:schemeClr val="bg1">
                    <a:lumMod val="95000"/>
                    <a:lumOff val="5000"/>
                  </a:schemeClr>
                </a:solidFill>
                <a:highlight>
                  <a:srgbClr val="00FF00"/>
                </a:highlight>
              </a:rPr>
              <a:t>Most coupons are accepted for rainy and snowy reasons and mostly they are for </a:t>
            </a:r>
            <a:r>
              <a:rPr lang="en-US" b="0" dirty="0" err="1">
                <a:solidFill>
                  <a:schemeClr val="bg1">
                    <a:lumMod val="95000"/>
                    <a:lumOff val="5000"/>
                  </a:schemeClr>
                </a:solidFill>
                <a:highlight>
                  <a:srgbClr val="00FF00"/>
                </a:highlight>
              </a:rPr>
              <a:t>carryout,coffeehouse</a:t>
            </a:r>
            <a:r>
              <a:rPr lang="en-US" b="0" dirty="0">
                <a:solidFill>
                  <a:schemeClr val="bg1">
                    <a:lumMod val="95000"/>
                    <a:lumOff val="5000"/>
                  </a:schemeClr>
                </a:solidFill>
                <a:highlight>
                  <a:srgbClr val="00FF00"/>
                </a:highlight>
              </a:rPr>
              <a:t>, and restaurant (&lt;20) coupons</a:t>
            </a:r>
          </a:p>
        </p:txBody>
      </p:sp>
      <p:pic>
        <p:nvPicPr>
          <p:cNvPr id="9" name="Content Placeholder 8">
            <a:extLst>
              <a:ext uri="{FF2B5EF4-FFF2-40B4-BE49-F238E27FC236}">
                <a16:creationId xmlns:a16="http://schemas.microsoft.com/office/drawing/2014/main" id="{BEA0B6F5-A88B-DE33-5E3B-CECDC737837D}"/>
              </a:ext>
            </a:extLst>
          </p:cNvPr>
          <p:cNvPicPr>
            <a:picLocks noGrp="1" noChangeAspect="1"/>
          </p:cNvPicPr>
          <p:nvPr>
            <p:ph sz="half" idx="2"/>
          </p:nvPr>
        </p:nvPicPr>
        <p:blipFill>
          <a:blip r:embed="rId2"/>
          <a:stretch>
            <a:fillRect/>
          </a:stretch>
        </p:blipFill>
        <p:spPr>
          <a:xfrm>
            <a:off x="914400" y="3065389"/>
            <a:ext cx="5106988" cy="3183010"/>
          </a:xfrm>
          <a:gradFill>
            <a:gsLst>
              <a:gs pos="0">
                <a:schemeClr val="accent4">
                  <a:lumMod val="40000"/>
                  <a:lumOff val="60000"/>
                </a:schemeClr>
              </a:gs>
              <a:gs pos="74000">
                <a:schemeClr val="accent4">
                  <a:lumMod val="20000"/>
                  <a:lumOff val="80000"/>
                </a:schemeClr>
              </a:gs>
              <a:gs pos="83000">
                <a:schemeClr val="accent4">
                  <a:lumMod val="60000"/>
                  <a:lumOff val="40000"/>
                </a:schemeClr>
              </a:gs>
              <a:gs pos="100000">
                <a:schemeClr val="accent4">
                  <a:lumMod val="75000"/>
                </a:schemeClr>
              </a:gs>
            </a:gsLst>
            <a:lin ang="5400000" scaled="1"/>
          </a:gradFill>
        </p:spPr>
      </p:pic>
      <p:sp>
        <p:nvSpPr>
          <p:cNvPr id="5" name="Text Placeholder 4">
            <a:extLst>
              <a:ext uri="{FF2B5EF4-FFF2-40B4-BE49-F238E27FC236}">
                <a16:creationId xmlns:a16="http://schemas.microsoft.com/office/drawing/2014/main" id="{91E45F95-E763-D521-C1C7-348A2CACAFE9}"/>
              </a:ext>
            </a:extLst>
          </p:cNvPr>
          <p:cNvSpPr>
            <a:spLocks noGrp="1"/>
          </p:cNvSpPr>
          <p:nvPr>
            <p:ph type="body" sz="quarter" idx="3"/>
          </p:nvPr>
        </p:nvSpPr>
        <p:spPr>
          <a:xfrm>
            <a:off x="6402003" y="1456660"/>
            <a:ext cx="4865554" cy="1455572"/>
          </a:xfrm>
        </p:spPr>
        <p:txBody>
          <a:bodyPr>
            <a:normAutofit fontScale="85000" lnSpcReduction="20000"/>
          </a:bodyPr>
          <a:lstStyle/>
          <a:p>
            <a:r>
              <a:rPr lang="en-US" b="0" dirty="0">
                <a:solidFill>
                  <a:schemeClr val="bg1">
                    <a:lumMod val="95000"/>
                    <a:lumOff val="5000"/>
                  </a:schemeClr>
                </a:solidFill>
              </a:rPr>
              <a:t>Time: {'7AM': 0, '10AM': 1, '2PM': 2, '6PM': 3, '10PM': 4}</a:t>
            </a:r>
          </a:p>
          <a:p>
            <a:r>
              <a:rPr lang="en-US" b="0" dirty="0">
                <a:solidFill>
                  <a:schemeClr val="bg1">
                    <a:lumMod val="95000"/>
                    <a:lumOff val="5000"/>
                  </a:schemeClr>
                </a:solidFill>
                <a:highlight>
                  <a:srgbClr val="00FF00"/>
                </a:highlight>
              </a:rPr>
              <a:t>Coupons for restaurants are redeemed mostly during evenings and nights</a:t>
            </a:r>
          </a:p>
        </p:txBody>
      </p:sp>
      <p:pic>
        <p:nvPicPr>
          <p:cNvPr id="11" name="Content Placeholder 10">
            <a:extLst>
              <a:ext uri="{FF2B5EF4-FFF2-40B4-BE49-F238E27FC236}">
                <a16:creationId xmlns:a16="http://schemas.microsoft.com/office/drawing/2014/main" id="{A5F68F21-D472-E201-7357-A6E6C6243FD9}"/>
              </a:ext>
            </a:extLst>
          </p:cNvPr>
          <p:cNvPicPr>
            <a:picLocks noGrp="1" noChangeAspect="1"/>
          </p:cNvPicPr>
          <p:nvPr>
            <p:ph sz="quarter" idx="4"/>
          </p:nvPr>
        </p:nvPicPr>
        <p:blipFill>
          <a:blip r:embed="rId3"/>
          <a:stretch>
            <a:fillRect/>
          </a:stretch>
        </p:blipFill>
        <p:spPr>
          <a:xfrm>
            <a:off x="6172200" y="3065388"/>
            <a:ext cx="5095875" cy="3183011"/>
          </a:xfrm>
        </p:spPr>
      </p:pic>
      <p:sp>
        <p:nvSpPr>
          <p:cNvPr id="7" name="Slide Number Placeholder 6">
            <a:extLst>
              <a:ext uri="{FF2B5EF4-FFF2-40B4-BE49-F238E27FC236}">
                <a16:creationId xmlns:a16="http://schemas.microsoft.com/office/drawing/2014/main" id="{693B0A80-F732-87D1-678D-47F969E48357}"/>
              </a:ext>
            </a:extLst>
          </p:cNvPr>
          <p:cNvSpPr>
            <a:spLocks noGrp="1"/>
          </p:cNvSpPr>
          <p:nvPr>
            <p:ph type="sldNum" sz="quarter" idx="12"/>
          </p:nvPr>
        </p:nvSpPr>
        <p:spPr/>
        <p:txBody>
          <a:bodyPr/>
          <a:lstStyle/>
          <a:p>
            <a:fld id="{48F63A3B-78C7-47BE-AE5E-E10140E04643}" type="slidenum">
              <a:rPr lang="en-US" smtClean="0"/>
              <a:pPr/>
              <a:t>46</a:t>
            </a:fld>
            <a:endParaRPr lang="en-US" dirty="0"/>
          </a:p>
        </p:txBody>
      </p:sp>
    </p:spTree>
    <p:extLst>
      <p:ext uri="{BB962C8B-B14F-4D97-AF65-F5344CB8AC3E}">
        <p14:creationId xmlns:p14="http://schemas.microsoft.com/office/powerpoint/2010/main" val="8181229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40000"/>
                <a:lumOff val="60000"/>
              </a:schemeClr>
            </a:gs>
            <a:gs pos="74000">
              <a:schemeClr val="accent4">
                <a:lumMod val="20000"/>
                <a:lumOff val="80000"/>
              </a:schemeClr>
            </a:gs>
            <a:gs pos="83000">
              <a:schemeClr val="accent4">
                <a:lumMod val="60000"/>
                <a:lumOff val="4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0DD26-856F-8707-FA57-541A73C87FDC}"/>
              </a:ext>
            </a:extLst>
          </p:cNvPr>
          <p:cNvSpPr>
            <a:spLocks noGrp="1"/>
          </p:cNvSpPr>
          <p:nvPr>
            <p:ph type="title"/>
          </p:nvPr>
        </p:nvSpPr>
        <p:spPr>
          <a:xfrm>
            <a:off x="752475" y="609600"/>
            <a:ext cx="3643150" cy="5603310"/>
          </a:xfrm>
        </p:spPr>
        <p:txBody>
          <a:bodyPr>
            <a:normAutofit/>
          </a:bodyPr>
          <a:lstStyle/>
          <a:p>
            <a:r>
              <a:rPr lang="en-US" dirty="0">
                <a:solidFill>
                  <a:schemeClr val="bg1">
                    <a:lumMod val="95000"/>
                    <a:lumOff val="5000"/>
                  </a:schemeClr>
                </a:solidFill>
              </a:rPr>
              <a:t>CONCLUSION</a:t>
            </a:r>
          </a:p>
        </p:txBody>
      </p:sp>
      <p:sp>
        <p:nvSpPr>
          <p:cNvPr id="4" name="Slide Number Placeholder 3">
            <a:extLst>
              <a:ext uri="{FF2B5EF4-FFF2-40B4-BE49-F238E27FC236}">
                <a16:creationId xmlns:a16="http://schemas.microsoft.com/office/drawing/2014/main" id="{82222E4E-7885-BF23-C478-E692EF2B5396}"/>
              </a:ext>
            </a:extLst>
          </p:cNvPr>
          <p:cNvSpPr>
            <a:spLocks noGrp="1"/>
          </p:cNvSpPr>
          <p:nvPr>
            <p:ph type="sldNum" sz="quarter" idx="12"/>
          </p:nvPr>
        </p:nvSpPr>
        <p:spPr>
          <a:xfrm>
            <a:off x="10514011" y="6309360"/>
            <a:ext cx="753545" cy="365125"/>
          </a:xfrm>
        </p:spPr>
        <p:txBody>
          <a:bodyPr>
            <a:normAutofit/>
          </a:bodyPr>
          <a:lstStyle/>
          <a:p>
            <a:pPr>
              <a:spcAft>
                <a:spcPts val="600"/>
              </a:spcAft>
            </a:pPr>
            <a:fld id="{48F63A3B-78C7-47BE-AE5E-E10140E04643}" type="slidenum">
              <a:rPr lang="en-US" smtClean="0"/>
              <a:pPr>
                <a:spcAft>
                  <a:spcPts val="600"/>
                </a:spcAft>
              </a:pPr>
              <a:t>47</a:t>
            </a:fld>
            <a:endParaRPr lang="en-US"/>
          </a:p>
        </p:txBody>
      </p:sp>
      <p:graphicFrame>
        <p:nvGraphicFramePr>
          <p:cNvPr id="11" name="Content Placeholder 2">
            <a:extLst>
              <a:ext uri="{FF2B5EF4-FFF2-40B4-BE49-F238E27FC236}">
                <a16:creationId xmlns:a16="http://schemas.microsoft.com/office/drawing/2014/main" id="{021471B4-80B9-E9BA-E009-A21D3087CEBA}"/>
              </a:ext>
            </a:extLst>
          </p:cNvPr>
          <p:cNvGraphicFramePr>
            <a:graphicFrameLocks noGrp="1"/>
          </p:cNvGraphicFramePr>
          <p:nvPr>
            <p:ph idx="1"/>
            <p:extLst>
              <p:ext uri="{D42A27DB-BD31-4B8C-83A1-F6EECF244321}">
                <p14:modId xmlns:p14="http://schemas.microsoft.com/office/powerpoint/2010/main" val="2928914697"/>
              </p:ext>
            </p:extLst>
          </p:nvPr>
        </p:nvGraphicFramePr>
        <p:xfrm>
          <a:off x="5127625" y="424070"/>
          <a:ext cx="6311900" cy="53195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434215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40000"/>
                <a:lumOff val="60000"/>
              </a:schemeClr>
            </a:gs>
            <a:gs pos="74000">
              <a:schemeClr val="accent4">
                <a:lumMod val="20000"/>
                <a:lumOff val="80000"/>
              </a:schemeClr>
            </a:gs>
            <a:gs pos="83000">
              <a:schemeClr val="accent4">
                <a:lumMod val="60000"/>
                <a:lumOff val="4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0DD26-856F-8707-FA57-541A73C87FDC}"/>
              </a:ext>
            </a:extLst>
          </p:cNvPr>
          <p:cNvSpPr>
            <a:spLocks noGrp="1"/>
          </p:cNvSpPr>
          <p:nvPr>
            <p:ph type="title"/>
          </p:nvPr>
        </p:nvSpPr>
        <p:spPr>
          <a:xfrm>
            <a:off x="752475" y="609600"/>
            <a:ext cx="3643150" cy="5603310"/>
          </a:xfrm>
        </p:spPr>
        <p:txBody>
          <a:bodyPr>
            <a:normAutofit/>
          </a:bodyPr>
          <a:lstStyle/>
          <a:p>
            <a:r>
              <a:rPr lang="en-US" dirty="0">
                <a:solidFill>
                  <a:schemeClr val="bg1">
                    <a:lumMod val="95000"/>
                    <a:lumOff val="5000"/>
                  </a:schemeClr>
                </a:solidFill>
              </a:rPr>
              <a:t>CONCLUSION</a:t>
            </a:r>
          </a:p>
        </p:txBody>
      </p:sp>
      <p:sp>
        <p:nvSpPr>
          <p:cNvPr id="4" name="Slide Number Placeholder 3">
            <a:extLst>
              <a:ext uri="{FF2B5EF4-FFF2-40B4-BE49-F238E27FC236}">
                <a16:creationId xmlns:a16="http://schemas.microsoft.com/office/drawing/2014/main" id="{82222E4E-7885-BF23-C478-E692EF2B5396}"/>
              </a:ext>
            </a:extLst>
          </p:cNvPr>
          <p:cNvSpPr>
            <a:spLocks noGrp="1"/>
          </p:cNvSpPr>
          <p:nvPr>
            <p:ph type="sldNum" sz="quarter" idx="12"/>
          </p:nvPr>
        </p:nvSpPr>
        <p:spPr>
          <a:xfrm>
            <a:off x="10514011" y="6309360"/>
            <a:ext cx="753545" cy="365125"/>
          </a:xfrm>
        </p:spPr>
        <p:txBody>
          <a:bodyPr>
            <a:normAutofit/>
          </a:bodyPr>
          <a:lstStyle/>
          <a:p>
            <a:pPr>
              <a:spcAft>
                <a:spcPts val="600"/>
              </a:spcAft>
            </a:pPr>
            <a:fld id="{48F63A3B-78C7-47BE-AE5E-E10140E04643}" type="slidenum">
              <a:rPr lang="en-US" smtClean="0"/>
              <a:pPr>
                <a:spcAft>
                  <a:spcPts val="600"/>
                </a:spcAft>
              </a:pPr>
              <a:t>48</a:t>
            </a:fld>
            <a:endParaRPr lang="en-US"/>
          </a:p>
        </p:txBody>
      </p:sp>
      <p:graphicFrame>
        <p:nvGraphicFramePr>
          <p:cNvPr id="20" name="Content Placeholder 2">
            <a:extLst>
              <a:ext uri="{FF2B5EF4-FFF2-40B4-BE49-F238E27FC236}">
                <a16:creationId xmlns:a16="http://schemas.microsoft.com/office/drawing/2014/main" id="{7120A810-C6C9-841C-40FE-C28F0262F19B}"/>
              </a:ext>
            </a:extLst>
          </p:cNvPr>
          <p:cNvGraphicFramePr>
            <a:graphicFrameLocks noGrp="1"/>
          </p:cNvGraphicFramePr>
          <p:nvPr>
            <p:ph idx="1"/>
            <p:extLst>
              <p:ext uri="{D42A27DB-BD31-4B8C-83A1-F6EECF244321}">
                <p14:modId xmlns:p14="http://schemas.microsoft.com/office/powerpoint/2010/main" val="2795770046"/>
              </p:ext>
            </p:extLst>
          </p:nvPr>
        </p:nvGraphicFramePr>
        <p:xfrm>
          <a:off x="5127625" y="1114425"/>
          <a:ext cx="5924550" cy="462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619855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40000"/>
                <a:lumOff val="60000"/>
              </a:schemeClr>
            </a:gs>
            <a:gs pos="74000">
              <a:schemeClr val="accent4">
                <a:lumMod val="20000"/>
                <a:lumOff val="80000"/>
              </a:schemeClr>
            </a:gs>
            <a:gs pos="83000">
              <a:schemeClr val="accent4">
                <a:lumMod val="60000"/>
                <a:lumOff val="4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29CEC-A587-B12A-EF27-4C1F83E8308C}"/>
              </a:ext>
            </a:extLst>
          </p:cNvPr>
          <p:cNvSpPr>
            <a:spLocks noGrp="1"/>
          </p:cNvSpPr>
          <p:nvPr>
            <p:ph type="title"/>
          </p:nvPr>
        </p:nvSpPr>
        <p:spPr>
          <a:xfrm>
            <a:off x="913795" y="609600"/>
            <a:ext cx="10353761" cy="1326321"/>
          </a:xfrm>
        </p:spPr>
        <p:txBody>
          <a:bodyPr>
            <a:normAutofit/>
          </a:bodyPr>
          <a:lstStyle/>
          <a:p>
            <a:r>
              <a:rPr lang="en-US" dirty="0">
                <a:solidFill>
                  <a:schemeClr val="bg1">
                    <a:lumMod val="95000"/>
                    <a:lumOff val="5000"/>
                  </a:schemeClr>
                </a:solidFill>
              </a:rPr>
              <a:t>CONCLUSION</a:t>
            </a:r>
          </a:p>
        </p:txBody>
      </p:sp>
      <p:sp>
        <p:nvSpPr>
          <p:cNvPr id="26" name="Rectangle 25">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6875F6A-2B9C-1F19-8F8A-F372ADBE1C8C}"/>
              </a:ext>
            </a:extLst>
          </p:cNvPr>
          <p:cNvSpPr>
            <a:spLocks noGrp="1"/>
          </p:cNvSpPr>
          <p:nvPr>
            <p:ph type="sldNum" sz="quarter" idx="12"/>
          </p:nvPr>
        </p:nvSpPr>
        <p:spPr>
          <a:xfrm>
            <a:off x="10514011" y="5883275"/>
            <a:ext cx="753545" cy="365125"/>
          </a:xfrm>
        </p:spPr>
        <p:txBody>
          <a:bodyPr>
            <a:normAutofit/>
          </a:bodyPr>
          <a:lstStyle/>
          <a:p>
            <a:pPr>
              <a:spcAft>
                <a:spcPts val="600"/>
              </a:spcAft>
            </a:pPr>
            <a:fld id="{48F63A3B-78C7-47BE-AE5E-E10140E04643}" type="slidenum">
              <a:rPr lang="en-US" smtClean="0"/>
              <a:pPr>
                <a:spcAft>
                  <a:spcPts val="600"/>
                </a:spcAft>
              </a:pPr>
              <a:t>49</a:t>
            </a:fld>
            <a:endParaRPr lang="en-US"/>
          </a:p>
        </p:txBody>
      </p:sp>
      <p:graphicFrame>
        <p:nvGraphicFramePr>
          <p:cNvPr id="14" name="Content Placeholder 2">
            <a:extLst>
              <a:ext uri="{FF2B5EF4-FFF2-40B4-BE49-F238E27FC236}">
                <a16:creationId xmlns:a16="http://schemas.microsoft.com/office/drawing/2014/main" id="{12B5AA9F-D193-1A8E-7419-975BC7EF2B7D}"/>
              </a:ext>
            </a:extLst>
          </p:cNvPr>
          <p:cNvGraphicFramePr>
            <a:graphicFrameLocks noGrp="1"/>
          </p:cNvGraphicFramePr>
          <p:nvPr>
            <p:ph idx="1"/>
            <p:extLst>
              <p:ext uri="{D42A27DB-BD31-4B8C-83A1-F6EECF244321}">
                <p14:modId xmlns:p14="http://schemas.microsoft.com/office/powerpoint/2010/main" val="3553568574"/>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727480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holding a microphone and standing in front of a group of people">
            <a:extLst>
              <a:ext uri="{FF2B5EF4-FFF2-40B4-BE49-F238E27FC236}">
                <a16:creationId xmlns:a16="http://schemas.microsoft.com/office/drawing/2014/main" id="{FECDA901-DD88-89EB-E10E-A2994D0A92DB}"/>
              </a:ext>
            </a:extLst>
          </p:cNvPr>
          <p:cNvPicPr>
            <a:picLocks noGrp="1" noChangeAspect="1"/>
          </p:cNvPicPr>
          <p:nvPr>
            <p:ph type="pic" sz="quarter" idx="11"/>
          </p:nvPr>
        </p:nvPicPr>
        <p:blipFill rotWithShape="1">
          <a:blip r:embed="rId3">
            <a:alphaModFix amt="65000"/>
            <a:grayscl/>
          </a:blip>
          <a:srcRect t="14798"/>
          <a:stretch/>
        </p:blipFill>
        <p:spPr>
          <a:xfrm>
            <a:off x="20" y="2030"/>
            <a:ext cx="12191980" cy="6855970"/>
          </a:xfrm>
          <a:prstGeom prst="rect">
            <a:avLst/>
          </a:prstGeom>
          <a:solidFill>
            <a:schemeClr val="accent4">
              <a:lumMod val="20000"/>
              <a:lumOff val="80000"/>
            </a:schemeClr>
          </a:solidFill>
        </p:spPr>
      </p:pic>
      <p:sp useBgFill="1">
        <p:nvSpPr>
          <p:cNvPr id="10" name="Rectangle 9">
            <a:extLst>
              <a:ext uri="{FF2B5EF4-FFF2-40B4-BE49-F238E27FC236}">
                <a16:creationId xmlns:a16="http://schemas.microsoft.com/office/drawing/2014/main" id="{1D0BCEDC-8E78-4E42-B26E-4243F970C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9272" y="0"/>
            <a:ext cx="8833456"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118987" y="609600"/>
            <a:ext cx="7954027" cy="1326321"/>
          </a:xfrm>
        </p:spPr>
        <p:txBody>
          <a:bodyPr vert="horz" lIns="91440" tIns="45720" rIns="91440" bIns="45720" rtlCol="0" anchor="ctr">
            <a:normAutofit/>
          </a:bodyPr>
          <a:lstStyle/>
          <a:p>
            <a:pPr algn="ctr">
              <a:lnSpc>
                <a:spcPct val="90000"/>
              </a:lnSpc>
            </a:pPr>
            <a:r>
              <a:rPr lang="en-US" sz="3400" dirty="0">
                <a:solidFill>
                  <a:schemeClr val="bg1"/>
                </a:solidFill>
              </a:rPr>
              <a:t>PROJECT OVERVIEW </a:t>
            </a:r>
          </a:p>
        </p:txBody>
      </p:sp>
      <p:sp>
        <p:nvSpPr>
          <p:cNvPr id="12" name="Text Placeholder 2">
            <a:extLst>
              <a:ext uri="{FF2B5EF4-FFF2-40B4-BE49-F238E27FC236}">
                <a16:creationId xmlns:a16="http://schemas.microsoft.com/office/drawing/2014/main" id="{A2E339BF-E6D7-DD0E-AF02-6813852EE723}"/>
              </a:ext>
            </a:extLst>
          </p:cNvPr>
          <p:cNvSpPr>
            <a:spLocks noGrp="1"/>
          </p:cNvSpPr>
          <p:nvPr>
            <p:ph idx="1"/>
          </p:nvPr>
        </p:nvSpPr>
        <p:spPr>
          <a:xfrm>
            <a:off x="3246120" y="1790300"/>
            <a:ext cx="6826894" cy="1071772"/>
          </a:xfrm>
          <a:solidFill>
            <a:schemeClr val="accent1">
              <a:lumMod val="40000"/>
              <a:lumOff val="60000"/>
            </a:schemeClr>
          </a:solidFill>
        </p:spPr>
        <p:txBody>
          <a:bodyPr vert="horz" lIns="91440" tIns="45720" rIns="91440" bIns="45720" rtlCol="0">
            <a:normAutofit/>
          </a:bodyPr>
          <a:lstStyle/>
          <a:p>
            <a:pPr>
              <a:lnSpc>
                <a:spcPct val="110000"/>
              </a:lnSpc>
              <a:spcAft>
                <a:spcPts val="600"/>
              </a:spcAft>
            </a:pPr>
            <a:r>
              <a:rPr lang="en-US" sz="1800" b="1" dirty="0">
                <a:solidFill>
                  <a:schemeClr val="bg1"/>
                </a:solidFill>
                <a:effectLst/>
                <a:latin typeface="Bahnschrift SemiBold Condensed" panose="020B0502040204020203" pitchFamily="34" charset="0"/>
              </a:rPr>
              <a:t>In-vehicle coupon recommendation is recommending coupons for driving users so that they can redeem them later until the expiry. Here the customers are mobile. </a:t>
            </a:r>
          </a:p>
        </p:txBody>
      </p:sp>
      <p:sp>
        <p:nvSpPr>
          <p:cNvPr id="5" name="TextBox 4">
            <a:extLst>
              <a:ext uri="{FF2B5EF4-FFF2-40B4-BE49-F238E27FC236}">
                <a16:creationId xmlns:a16="http://schemas.microsoft.com/office/drawing/2014/main" id="{C65BA210-BA0D-358D-CE52-E5A4D7F881AB}"/>
              </a:ext>
            </a:extLst>
          </p:cNvPr>
          <p:cNvSpPr txBox="1"/>
          <p:nvPr/>
        </p:nvSpPr>
        <p:spPr>
          <a:xfrm>
            <a:off x="3246120" y="2935224"/>
            <a:ext cx="6826894" cy="1200329"/>
          </a:xfrm>
          <a:prstGeom prst="rect">
            <a:avLst/>
          </a:prstGeom>
          <a:solidFill>
            <a:schemeClr val="accent1">
              <a:lumMod val="40000"/>
              <a:lumOff val="60000"/>
            </a:schemeClr>
          </a:solidFill>
        </p:spPr>
        <p:txBody>
          <a:bodyPr wrap="square" rtlCol="0">
            <a:spAutoFit/>
          </a:bodyPr>
          <a:lstStyle/>
          <a:p>
            <a:r>
              <a:rPr lang="en-US" b="1" dirty="0">
                <a:solidFill>
                  <a:schemeClr val="bg1"/>
                </a:solidFill>
                <a:latin typeface="Bahnschrift SemiBold Condensed" panose="020B0502040204020203" pitchFamily="34" charset="0"/>
              </a:rPr>
              <a:t>GOAL:</a:t>
            </a:r>
          </a:p>
          <a:p>
            <a:r>
              <a:rPr lang="en-US" b="1" dirty="0">
                <a:solidFill>
                  <a:schemeClr val="bg1"/>
                </a:solidFill>
                <a:latin typeface="Bahnschrift SemiBold Condensed" panose="020B0502040204020203" pitchFamily="34" charset="0"/>
              </a:rPr>
              <a:t>The goal is to examine the acceptance rate of coupons that are suggested to people in various driving situations by analyzing a dataset obtained from the Amazon Mechanical Turk survey.</a:t>
            </a:r>
          </a:p>
        </p:txBody>
      </p:sp>
      <p:sp>
        <p:nvSpPr>
          <p:cNvPr id="7" name="TextBox 6">
            <a:extLst>
              <a:ext uri="{FF2B5EF4-FFF2-40B4-BE49-F238E27FC236}">
                <a16:creationId xmlns:a16="http://schemas.microsoft.com/office/drawing/2014/main" id="{26AD5F00-CEB2-8A9D-F0A4-0D9A102D26D4}"/>
              </a:ext>
            </a:extLst>
          </p:cNvPr>
          <p:cNvSpPr txBox="1"/>
          <p:nvPr/>
        </p:nvSpPr>
        <p:spPr>
          <a:xfrm>
            <a:off x="3246120" y="4208705"/>
            <a:ext cx="6826894" cy="1200329"/>
          </a:xfrm>
          <a:prstGeom prst="rect">
            <a:avLst/>
          </a:prstGeom>
          <a:solidFill>
            <a:schemeClr val="accent1">
              <a:lumMod val="40000"/>
              <a:lumOff val="60000"/>
            </a:schemeClr>
          </a:solidFill>
        </p:spPr>
        <p:txBody>
          <a:bodyPr wrap="square" rtlCol="0">
            <a:spAutoFit/>
          </a:bodyPr>
          <a:lstStyle/>
          <a:p>
            <a:r>
              <a:rPr lang="en-US" dirty="0">
                <a:solidFill>
                  <a:schemeClr val="bg1"/>
                </a:solidFill>
                <a:latin typeface="Bahnschrift SemiBold Condensed" panose="020B0502040204020203" pitchFamily="34" charset="0"/>
              </a:rPr>
              <a:t>Also, in this project, we can recommend to the business/salesperson what type of coupon (restaurant, bar, carryout, coffeeshop) can be given to the customers so that coupons won’t get wasted. The dataset provides a picture of contextual dynamics about coupon acceptance using demographic factors like weather, time, and destination, etc., </a:t>
            </a:r>
            <a:endParaRPr lang="en-US" dirty="0">
              <a:solidFill>
                <a:schemeClr val="bg1"/>
              </a:solidFill>
            </a:endParaRPr>
          </a:p>
        </p:txBody>
      </p:sp>
      <p:pic>
        <p:nvPicPr>
          <p:cNvPr id="9" name="Graphic 8" descr="Aspiration outline">
            <a:extLst>
              <a:ext uri="{FF2B5EF4-FFF2-40B4-BE49-F238E27FC236}">
                <a16:creationId xmlns:a16="http://schemas.microsoft.com/office/drawing/2014/main" id="{45B1BDA4-A3FF-275C-BCDB-EE6D16FFCE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35200" y="2935224"/>
            <a:ext cx="914400" cy="914400"/>
          </a:xfrm>
          <a:prstGeom prst="rect">
            <a:avLst/>
          </a:prstGeom>
        </p:spPr>
      </p:pic>
      <p:pic>
        <p:nvPicPr>
          <p:cNvPr id="13" name="Graphic 12" descr="Convertible outline">
            <a:extLst>
              <a:ext uri="{FF2B5EF4-FFF2-40B4-BE49-F238E27FC236}">
                <a16:creationId xmlns:a16="http://schemas.microsoft.com/office/drawing/2014/main" id="{0A805E6F-8F75-9AF5-FC3F-BCC34C3B31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13864" y="1868986"/>
            <a:ext cx="914400" cy="914400"/>
          </a:xfrm>
          <a:prstGeom prst="rect">
            <a:avLst/>
          </a:prstGeom>
        </p:spPr>
      </p:pic>
      <p:pic>
        <p:nvPicPr>
          <p:cNvPr id="17" name="Graphic 16" descr="Ticket outline">
            <a:extLst>
              <a:ext uri="{FF2B5EF4-FFF2-40B4-BE49-F238E27FC236}">
                <a16:creationId xmlns:a16="http://schemas.microsoft.com/office/drawing/2014/main" id="{7357A2A6-C32D-423D-57D1-B317A8090E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59584" y="4217849"/>
            <a:ext cx="914400" cy="914400"/>
          </a:xfrm>
          <a:prstGeom prst="rect">
            <a:avLst/>
          </a:prstGeom>
        </p:spPr>
      </p:pic>
    </p:spTree>
    <p:extLst>
      <p:ext uri="{BB962C8B-B14F-4D97-AF65-F5344CB8AC3E}">
        <p14:creationId xmlns:p14="http://schemas.microsoft.com/office/powerpoint/2010/main" val="29529238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40000"/>
                <a:lumOff val="60000"/>
              </a:schemeClr>
            </a:gs>
            <a:gs pos="74000">
              <a:schemeClr val="accent4">
                <a:lumMod val="20000"/>
                <a:lumOff val="80000"/>
              </a:schemeClr>
            </a:gs>
            <a:gs pos="83000">
              <a:schemeClr val="accent4">
                <a:lumMod val="60000"/>
                <a:lumOff val="4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6185F089-2BAE-C1B0-F79B-811C3D6704C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00095" y="643466"/>
            <a:ext cx="9904120" cy="5571067"/>
          </a:xfrm>
          <a:prstGeom prst="rect">
            <a:avLst/>
          </a:prstGeom>
          <a:noFill/>
          <a:ln w="127000" cap="flat">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75337895-7F5F-0100-466E-21F791D03AF9}"/>
              </a:ext>
            </a:extLst>
          </p:cNvPr>
          <p:cNvSpPr>
            <a:spLocks noGrp="1"/>
          </p:cNvSpPr>
          <p:nvPr>
            <p:ph type="sldNum" sz="quarter" idx="12"/>
          </p:nvPr>
        </p:nvSpPr>
        <p:spPr/>
        <p:txBody>
          <a:bodyPr/>
          <a:lstStyle/>
          <a:p>
            <a:pPr>
              <a:spcAft>
                <a:spcPts val="600"/>
              </a:spcAft>
            </a:pPr>
            <a:fld id="{48F63A3B-78C7-47BE-AE5E-E10140E04643}" type="slidenum">
              <a:rPr lang="en-US" smtClean="0"/>
              <a:pPr>
                <a:spcAft>
                  <a:spcPts val="600"/>
                </a:spcAft>
              </a:pPr>
              <a:t>50</a:t>
            </a:fld>
            <a:endParaRPr lang="en-US"/>
          </a:p>
        </p:txBody>
      </p:sp>
    </p:spTree>
    <p:extLst>
      <p:ext uri="{BB962C8B-B14F-4D97-AF65-F5344CB8AC3E}">
        <p14:creationId xmlns:p14="http://schemas.microsoft.com/office/powerpoint/2010/main" val="138549897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40000"/>
                <a:lumOff val="60000"/>
              </a:schemeClr>
            </a:gs>
            <a:gs pos="74000">
              <a:schemeClr val="accent4">
                <a:lumMod val="20000"/>
                <a:lumOff val="80000"/>
              </a:schemeClr>
            </a:gs>
            <a:gs pos="83000">
              <a:schemeClr val="accent4">
                <a:lumMod val="60000"/>
                <a:lumOff val="4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E441F-DDAA-D6E0-42EF-FDE72D1C28D8}"/>
              </a:ext>
            </a:extLst>
          </p:cNvPr>
          <p:cNvSpPr>
            <a:spLocks noGrp="1"/>
          </p:cNvSpPr>
          <p:nvPr>
            <p:ph type="title"/>
          </p:nvPr>
        </p:nvSpPr>
        <p:spPr>
          <a:xfrm>
            <a:off x="913794" y="4819137"/>
            <a:ext cx="10353761" cy="940354"/>
          </a:xfrm>
        </p:spPr>
        <p:txBody>
          <a:bodyPr vert="horz" lIns="91440" tIns="45720" rIns="91440" bIns="45720" rtlCol="0" anchor="b">
            <a:normAutofit/>
          </a:bodyPr>
          <a:lstStyle/>
          <a:p>
            <a:r>
              <a:rPr lang="en-US" sz="3600" dirty="0">
                <a:solidFill>
                  <a:schemeClr val="bg1">
                    <a:lumMod val="95000"/>
                    <a:lumOff val="5000"/>
                  </a:schemeClr>
                </a:solidFill>
              </a:rPr>
              <a:t>BEST PRACTICES</a:t>
            </a:r>
          </a:p>
        </p:txBody>
      </p:sp>
      <p:pic>
        <p:nvPicPr>
          <p:cNvPr id="9218" name="Picture 2">
            <a:extLst>
              <a:ext uri="{FF2B5EF4-FFF2-40B4-BE49-F238E27FC236}">
                <a16:creationId xmlns:a16="http://schemas.microsoft.com/office/drawing/2014/main" id="{0B640C1A-968C-05E6-070B-76B3DD9FDBA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44579" y="264695"/>
            <a:ext cx="9095874" cy="478856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2AC8367-4781-46F4-9231-27E50B9A36F2}"/>
              </a:ext>
            </a:extLst>
          </p:cNvPr>
          <p:cNvSpPr>
            <a:spLocks noGrp="1"/>
          </p:cNvSpPr>
          <p:nvPr>
            <p:ph type="sldNum" sz="quarter" idx="12"/>
          </p:nvPr>
        </p:nvSpPr>
        <p:spPr>
          <a:xfrm>
            <a:off x="10514011" y="6309360"/>
            <a:ext cx="753545" cy="365125"/>
          </a:xfrm>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6</a:t>
            </a:fld>
            <a:endParaRPr lang="en-US"/>
          </a:p>
        </p:txBody>
      </p:sp>
    </p:spTree>
    <p:extLst>
      <p:ext uri="{BB962C8B-B14F-4D97-AF65-F5344CB8AC3E}">
        <p14:creationId xmlns:p14="http://schemas.microsoft.com/office/powerpoint/2010/main" val="10954206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40000"/>
                <a:lumOff val="60000"/>
              </a:schemeClr>
            </a:gs>
            <a:gs pos="74000">
              <a:schemeClr val="accent4">
                <a:lumMod val="20000"/>
                <a:lumOff val="80000"/>
              </a:schemeClr>
            </a:gs>
            <a:gs pos="83000">
              <a:schemeClr val="accent4">
                <a:lumMod val="60000"/>
                <a:lumOff val="4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EE32-983E-E5A1-A5FF-0C86D55ACAA5}"/>
              </a:ext>
            </a:extLst>
          </p:cNvPr>
          <p:cNvSpPr>
            <a:spLocks noGrp="1"/>
          </p:cNvSpPr>
          <p:nvPr>
            <p:ph type="title"/>
          </p:nvPr>
        </p:nvSpPr>
        <p:spPr>
          <a:xfrm>
            <a:off x="7892142" y="609600"/>
            <a:ext cx="3786352" cy="1086853"/>
          </a:xfrm>
        </p:spPr>
        <p:txBody>
          <a:bodyPr vert="horz" lIns="91440" tIns="45720" rIns="91440" bIns="45720" rtlCol="0" anchor="ctr">
            <a:normAutofit/>
          </a:bodyPr>
          <a:lstStyle/>
          <a:p>
            <a:pPr algn="l"/>
            <a:r>
              <a:rPr lang="en-US" sz="2800" dirty="0">
                <a:solidFill>
                  <a:schemeClr val="bg1">
                    <a:lumMod val="95000"/>
                    <a:lumOff val="5000"/>
                  </a:schemeClr>
                </a:solidFill>
              </a:rPr>
              <a:t>BEST Practices</a:t>
            </a:r>
          </a:p>
        </p:txBody>
      </p:sp>
      <p:sp>
        <p:nvSpPr>
          <p:cNvPr id="7176" name="Rectangle 7175">
            <a:extLst>
              <a:ext uri="{FF2B5EF4-FFF2-40B4-BE49-F238E27FC236}">
                <a16:creationId xmlns:a16="http://schemas.microsoft.com/office/drawing/2014/main" id="{5DE7B202-C50B-4900-B66E-4405273CE0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A1CE8744-72A5-5B41-05B9-95112E412BF4}"/>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r="3973" b="3"/>
          <a:stretch/>
        </p:blipFill>
        <p:spPr bwMode="auto">
          <a:xfrm>
            <a:off x="1137490" y="1114868"/>
            <a:ext cx="5926045" cy="4628265"/>
          </a:xfrm>
          <a:prstGeom prst="rect">
            <a:avLst/>
          </a:prstGeom>
          <a:noFill/>
          <a:extLst>
            <a:ext uri="{909E8E84-426E-40DD-AFC4-6F175D3DCCD1}">
              <a14:hiddenFill xmlns:a14="http://schemas.microsoft.com/office/drawing/2010/main">
                <a:solidFill>
                  <a:srgbClr val="FFFFFF"/>
                </a:solidFill>
              </a14:hiddenFill>
            </a:ext>
          </a:extLst>
        </p:spPr>
      </p:pic>
      <p:sp>
        <p:nvSpPr>
          <p:cNvPr id="7177" name="Rectangle 7176">
            <a:extLst>
              <a:ext uri="{FF2B5EF4-FFF2-40B4-BE49-F238E27FC236}">
                <a16:creationId xmlns:a16="http://schemas.microsoft.com/office/drawing/2014/main" id="{8F7C81A9-037D-4D51-AB3A-FC9786B32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216BBF-96D1-C745-355E-E7ABB0266E6F}"/>
              </a:ext>
            </a:extLst>
          </p:cNvPr>
          <p:cNvSpPr>
            <a:spLocks noGrp="1"/>
          </p:cNvSpPr>
          <p:nvPr>
            <p:ph sz="half" idx="1"/>
          </p:nvPr>
        </p:nvSpPr>
        <p:spPr>
          <a:xfrm>
            <a:off x="7859487" y="1828800"/>
            <a:ext cx="3408070" cy="3962400"/>
          </a:xfrm>
        </p:spPr>
        <p:txBody>
          <a:bodyPr vert="horz" lIns="91440" tIns="45720" rIns="91440" bIns="45720" rtlCol="0">
            <a:normAutofit/>
          </a:bodyPr>
          <a:lstStyle/>
          <a:p>
            <a:pPr marL="0" indent="0">
              <a:lnSpc>
                <a:spcPct val="110000"/>
              </a:lnSpc>
              <a:buNone/>
            </a:pPr>
            <a:r>
              <a:rPr lang="en-US" sz="1600" b="1" dirty="0">
                <a:solidFill>
                  <a:schemeClr val="bg1">
                    <a:lumMod val="95000"/>
                    <a:lumOff val="5000"/>
                  </a:schemeClr>
                </a:solidFill>
              </a:rPr>
              <a:t>Association rules and Correlation:</a:t>
            </a:r>
          </a:p>
          <a:p>
            <a:pPr marL="0" indent="0">
              <a:lnSpc>
                <a:spcPct val="110000"/>
              </a:lnSpc>
              <a:buNone/>
            </a:pPr>
            <a:r>
              <a:rPr lang="en-US" sz="1400" dirty="0">
                <a:solidFill>
                  <a:schemeClr val="bg1">
                    <a:lumMod val="95000"/>
                    <a:lumOff val="5000"/>
                  </a:schemeClr>
                </a:solidFill>
              </a:rPr>
              <a:t>Observation is in the positive class if at least one of the rules is satisfied, otherwise it is in the negative class. Here is an example of a rule set model:</a:t>
            </a:r>
          </a:p>
          <a:p>
            <a:pPr marL="0" indent="0">
              <a:lnSpc>
                <a:spcPct val="110000"/>
              </a:lnSpc>
              <a:buNone/>
            </a:pPr>
            <a:r>
              <a:rPr lang="en-US" sz="1400" dirty="0">
                <a:solidFill>
                  <a:schemeClr val="bg1">
                    <a:lumMod val="95000"/>
                    <a:lumOff val="5000"/>
                  </a:schemeClr>
                </a:solidFill>
                <a:highlight>
                  <a:srgbClr val="FFEFEF"/>
                </a:highlight>
              </a:rPr>
              <a:t>if a customer (goes to coffee houses ≥ once per month AND destination = no urgent place AND passenger 6= kids)OR (goes to coffee houses ≥ once per month AND the time until coupon expires = one day) then predict the customer will accept the coupon for a coffee house.</a:t>
            </a:r>
          </a:p>
        </p:txBody>
      </p:sp>
      <p:sp>
        <p:nvSpPr>
          <p:cNvPr id="5" name="Slide Number Placeholder 4">
            <a:extLst>
              <a:ext uri="{FF2B5EF4-FFF2-40B4-BE49-F238E27FC236}">
                <a16:creationId xmlns:a16="http://schemas.microsoft.com/office/drawing/2014/main" id="{301DC1E9-2F82-CF8F-1B6A-E81A5F71083C}"/>
              </a:ext>
            </a:extLst>
          </p:cNvPr>
          <p:cNvSpPr>
            <a:spLocks noGrp="1"/>
          </p:cNvSpPr>
          <p:nvPr>
            <p:ph type="sldNum" sz="quarter" idx="12"/>
          </p:nvPr>
        </p:nvSpPr>
        <p:spPr>
          <a:xfrm>
            <a:off x="10514011" y="6309360"/>
            <a:ext cx="753545" cy="365125"/>
          </a:xfrm>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7</a:t>
            </a:fld>
            <a:endParaRPr lang="en-US"/>
          </a:p>
        </p:txBody>
      </p:sp>
    </p:spTree>
    <p:extLst>
      <p:ext uri="{BB962C8B-B14F-4D97-AF65-F5344CB8AC3E}">
        <p14:creationId xmlns:p14="http://schemas.microsoft.com/office/powerpoint/2010/main" val="39731470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913795" y="609600"/>
            <a:ext cx="10353761" cy="1326321"/>
          </a:xfrm>
        </p:spPr>
        <p:txBody>
          <a:bodyPr vert="horz" lIns="91440" tIns="45720" rIns="91440" bIns="45720" rtlCol="0" anchor="ctr">
            <a:normAutofit/>
          </a:bodyPr>
          <a:lstStyle/>
          <a:p>
            <a:pPr algn="ctr">
              <a:lnSpc>
                <a:spcPct val="90000"/>
              </a:lnSpc>
            </a:pPr>
            <a:r>
              <a:rPr lang="en-US" sz="3400" dirty="0">
                <a:solidFill>
                  <a:schemeClr val="bg1"/>
                </a:solidFill>
                <a:cs typeface="+mj-cs"/>
              </a:rPr>
              <a:t>DATASET &amp; VARIABLES</a:t>
            </a:r>
          </a:p>
        </p:txBody>
      </p:sp>
      <p:graphicFrame>
        <p:nvGraphicFramePr>
          <p:cNvPr id="37" name="Content Placeholder 2">
            <a:extLst>
              <a:ext uri="{FF2B5EF4-FFF2-40B4-BE49-F238E27FC236}">
                <a16:creationId xmlns:a16="http://schemas.microsoft.com/office/drawing/2014/main" id="{905B0E75-7BB1-06C2-4051-19C34EDB1C5C}"/>
              </a:ext>
            </a:extLst>
          </p:cNvPr>
          <p:cNvGraphicFramePr>
            <a:graphicFrameLocks noGrp="1"/>
          </p:cNvGraphicFramePr>
          <p:nvPr>
            <p:ph sz="half" idx="2"/>
            <p:extLst>
              <p:ext uri="{D42A27DB-BD31-4B8C-83A1-F6EECF244321}">
                <p14:modId xmlns:p14="http://schemas.microsoft.com/office/powerpoint/2010/main" val="828489815"/>
              </p:ext>
            </p:extLst>
          </p:nvPr>
        </p:nvGraphicFramePr>
        <p:xfrm>
          <a:off x="913795" y="1935921"/>
          <a:ext cx="10353762" cy="38552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514011" y="5883275"/>
            <a:ext cx="753545" cy="365125"/>
          </a:xfrm>
        </p:spPr>
        <p:txBody>
          <a:bodyPr vert="horz" lIns="91440" tIns="45720" rIns="91440" bIns="45720" rtlCol="0" anchor="ctr">
            <a:normAutofit/>
          </a:bodyPr>
          <a:lstStyle/>
          <a:p>
            <a:pPr defTabSz="914400">
              <a:spcAft>
                <a:spcPts val="600"/>
              </a:spcAft>
            </a:pPr>
            <a:fld id="{48F63A3B-78C7-47BE-AE5E-E10140E04643}" type="slidenum">
              <a:rPr lang="en-US" sz="1000" smtClean="0">
                <a:latin typeface="+mn-lt"/>
              </a:rPr>
              <a:pPr defTabSz="914400">
                <a:spcAft>
                  <a:spcPts val="600"/>
                </a:spcAft>
              </a:pPr>
              <a:t>8</a:t>
            </a:fld>
            <a:endParaRPr lang="en-US" sz="1000">
              <a:latin typeface="+mn-lt"/>
            </a:endParaRPr>
          </a:p>
        </p:txBody>
      </p:sp>
    </p:spTree>
    <p:extLst>
      <p:ext uri="{BB962C8B-B14F-4D97-AF65-F5344CB8AC3E}">
        <p14:creationId xmlns:p14="http://schemas.microsoft.com/office/powerpoint/2010/main" val="685681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pic>
        <p:nvPicPr>
          <p:cNvPr id="6" name="Picture 5" descr="Financial graphs on a dark display">
            <a:extLst>
              <a:ext uri="{FF2B5EF4-FFF2-40B4-BE49-F238E27FC236}">
                <a16:creationId xmlns:a16="http://schemas.microsoft.com/office/drawing/2014/main" id="{26CC60CF-7003-13DD-5BD2-CFC5C855CAA3}"/>
              </a:ext>
            </a:extLst>
          </p:cNvPr>
          <p:cNvPicPr>
            <a:picLocks noChangeAspect="1"/>
          </p:cNvPicPr>
          <p:nvPr/>
        </p:nvPicPr>
        <p:blipFill rotWithShape="1">
          <a:blip r:embed="rId3">
            <a:alphaModFix amt="20000"/>
            <a:grayscl/>
          </a:blip>
          <a:srcRect t="5013" b="5013"/>
          <a:stretch/>
        </p:blipFill>
        <p:spPr>
          <a:xfrm>
            <a:off x="5325" y="0"/>
            <a:ext cx="12191980" cy="6855970"/>
          </a:xfrm>
          <a:prstGeom prst="rect">
            <a:avLst/>
          </a:prstGeom>
          <a:solidFill>
            <a:schemeClr val="accent4">
              <a:lumMod val="40000"/>
              <a:lumOff val="60000"/>
            </a:schemeClr>
          </a:solidFill>
        </p:spPr>
      </p:pic>
      <p:sp>
        <p:nvSpPr>
          <p:cNvPr id="33" name="Rectangle 32">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913795" y="320041"/>
            <a:ext cx="10353761" cy="635135"/>
          </a:xfrm>
        </p:spPr>
        <p:txBody>
          <a:bodyPr vert="horz" lIns="91440" tIns="45720" rIns="91440" bIns="45720" rtlCol="0" anchor="ctr">
            <a:normAutofit/>
          </a:bodyPr>
          <a:lstStyle/>
          <a:p>
            <a:pPr algn="ctr">
              <a:lnSpc>
                <a:spcPct val="90000"/>
              </a:lnSpc>
            </a:pPr>
            <a:r>
              <a:rPr lang="en-US" sz="3400" dirty="0">
                <a:solidFill>
                  <a:schemeClr val="bg1"/>
                </a:solidFill>
              </a:rPr>
              <a:t>DATASET &amp; VARIABLES</a:t>
            </a:r>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381972" y="1042415"/>
            <a:ext cx="11576347" cy="5495543"/>
          </a:xfrm>
          <a:solidFill>
            <a:schemeClr val="accent1">
              <a:lumMod val="40000"/>
              <a:lumOff val="60000"/>
            </a:schemeClr>
          </a:solidFill>
        </p:spPr>
        <p:txBody>
          <a:bodyPr vert="horz" lIns="91440" tIns="45720" rIns="91440" bIns="45720" rtlCol="0">
            <a:noAutofit/>
          </a:bodyPr>
          <a:lstStyle/>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Destination  :Destination of the driver </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Passenger Who is travelling</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Weather Condition of weather</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Temperature </a:t>
            </a:r>
            <a:r>
              <a:rPr lang="en-US" sz="1800" b="0" i="0" u="none" strike="noStrike" baseline="0" dirty="0" err="1">
                <a:solidFill>
                  <a:schemeClr val="bg1"/>
                </a:solidFill>
                <a:effectLst>
                  <a:outerShdw blurRad="38100" dist="38100" dir="2700000" algn="tl">
                    <a:srgbClr val="000000">
                      <a:alpha val="43137"/>
                    </a:srgbClr>
                  </a:outerShdw>
                </a:effectLst>
                <a:latin typeface="Bahnschrift SemiBold" panose="020B0502040204020203" pitchFamily="34" charset="0"/>
              </a:rPr>
              <a:t>Temperature</a:t>
            </a: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 in Fahrenheit</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Time </a:t>
            </a:r>
            <a:r>
              <a:rPr lang="en-US" sz="1800" b="0" i="0" u="none" strike="noStrike" baseline="0" dirty="0" err="1">
                <a:solidFill>
                  <a:schemeClr val="bg1"/>
                </a:solidFill>
                <a:effectLst>
                  <a:outerShdw blurRad="38100" dist="38100" dir="2700000" algn="tl">
                    <a:srgbClr val="000000">
                      <a:alpha val="43137"/>
                    </a:srgbClr>
                  </a:outerShdw>
                </a:effectLst>
                <a:latin typeface="Bahnschrift SemiBold" panose="020B0502040204020203" pitchFamily="34" charset="0"/>
              </a:rPr>
              <a:t>Time</a:t>
            </a: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 of day</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Coupon Type of coupon</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Expiration </a:t>
            </a:r>
            <a:r>
              <a:rPr lang="en-US" sz="1800" b="0" i="0" u="none" strike="noStrike" baseline="0" dirty="0" err="1">
                <a:solidFill>
                  <a:schemeClr val="bg1"/>
                </a:solidFill>
                <a:effectLst>
                  <a:outerShdw blurRad="38100" dist="38100" dir="2700000" algn="tl">
                    <a:srgbClr val="000000">
                      <a:alpha val="43137"/>
                    </a:srgbClr>
                  </a:outerShdw>
                </a:effectLst>
                <a:latin typeface="Bahnschrift SemiBold" panose="020B0502040204020203" pitchFamily="34" charset="0"/>
              </a:rPr>
              <a:t>Expiration</a:t>
            </a: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 time of coupon</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Gender </a:t>
            </a:r>
            <a:r>
              <a:rPr lang="en-US" sz="1800" b="0" i="0" u="none" strike="noStrike" baseline="0" dirty="0" err="1">
                <a:solidFill>
                  <a:schemeClr val="bg1"/>
                </a:solidFill>
                <a:effectLst>
                  <a:outerShdw blurRad="38100" dist="38100" dir="2700000" algn="tl">
                    <a:srgbClr val="000000">
                      <a:alpha val="43137"/>
                    </a:srgbClr>
                  </a:outerShdw>
                </a:effectLst>
                <a:latin typeface="Bahnschrift SemiBold" panose="020B0502040204020203" pitchFamily="34" charset="0"/>
              </a:rPr>
              <a:t>Gender</a:t>
            </a: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 of the person</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Age </a:t>
            </a:r>
            <a:r>
              <a:rPr lang="en-US" sz="1800" b="0" i="0" u="none" strike="noStrike" baseline="0" dirty="0" err="1">
                <a:solidFill>
                  <a:schemeClr val="bg1"/>
                </a:solidFill>
                <a:effectLst>
                  <a:outerShdw blurRad="38100" dist="38100" dir="2700000" algn="tl">
                    <a:srgbClr val="000000">
                      <a:alpha val="43137"/>
                    </a:srgbClr>
                  </a:outerShdw>
                </a:effectLst>
                <a:latin typeface="Bahnschrift SemiBold" panose="020B0502040204020203" pitchFamily="34" charset="0"/>
              </a:rPr>
              <a:t>Age</a:t>
            </a: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 of the person</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Marital status Marital status of driver</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Has children Whether the driver has children</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Education </a:t>
            </a:r>
            <a:r>
              <a:rPr lang="en-US" sz="1800" b="0" i="0" u="none" strike="noStrike" baseline="0" dirty="0" err="1">
                <a:solidFill>
                  <a:schemeClr val="bg1"/>
                </a:solidFill>
                <a:effectLst>
                  <a:outerShdw blurRad="38100" dist="38100" dir="2700000" algn="tl">
                    <a:srgbClr val="000000">
                      <a:alpha val="43137"/>
                    </a:srgbClr>
                  </a:outerShdw>
                </a:effectLst>
                <a:latin typeface="Bahnschrift SemiBold" panose="020B0502040204020203" pitchFamily="34" charset="0"/>
              </a:rPr>
              <a:t>Education</a:t>
            </a: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 level of driver</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Occupation </a:t>
            </a:r>
            <a:r>
              <a:rPr lang="en-US" sz="1800" b="0" i="0" u="none" strike="noStrike" baseline="0" dirty="0" err="1">
                <a:solidFill>
                  <a:schemeClr val="bg1"/>
                </a:solidFill>
                <a:effectLst>
                  <a:outerShdw blurRad="38100" dist="38100" dir="2700000" algn="tl">
                    <a:srgbClr val="000000">
                      <a:alpha val="43137"/>
                    </a:srgbClr>
                  </a:outerShdw>
                </a:effectLst>
                <a:latin typeface="Bahnschrift SemiBold" panose="020B0502040204020203" pitchFamily="34" charset="0"/>
              </a:rPr>
              <a:t>Occupation</a:t>
            </a: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 of the driver</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Income </a:t>
            </a:r>
            <a:r>
              <a:rPr lang="en-US" sz="1800" b="0" i="0" u="none" strike="noStrike" baseline="0" dirty="0" err="1">
                <a:solidFill>
                  <a:schemeClr val="bg1"/>
                </a:solidFill>
                <a:effectLst>
                  <a:outerShdw blurRad="38100" dist="38100" dir="2700000" algn="tl">
                    <a:srgbClr val="000000">
                      <a:alpha val="43137"/>
                    </a:srgbClr>
                  </a:outerShdw>
                </a:effectLst>
                <a:latin typeface="Bahnschrift SemiBold" panose="020B0502040204020203" pitchFamily="34" charset="0"/>
              </a:rPr>
              <a:t>Income</a:t>
            </a: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 range of driver</a:t>
            </a:r>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514011" y="5883275"/>
            <a:ext cx="753545" cy="365125"/>
          </a:xfrm>
        </p:spPr>
        <p:txBody>
          <a:bodyPr vert="horz" lIns="91440" tIns="45720" rIns="91440" bIns="45720" rtlCol="0" anchor="ctr">
            <a:normAutofit/>
          </a:bodyPr>
          <a:lstStyle/>
          <a:p>
            <a:pPr defTabSz="914400">
              <a:spcAft>
                <a:spcPts val="600"/>
              </a:spcAft>
            </a:pPr>
            <a:fld id="{48F63A3B-78C7-47BE-AE5E-E10140E04643}" type="slidenum">
              <a:rPr lang="en-US" sz="1000">
                <a:latin typeface="+mn-lt"/>
              </a:rPr>
              <a:pPr defTabSz="914400">
                <a:spcAft>
                  <a:spcPts val="600"/>
                </a:spcAft>
              </a:pPr>
              <a:t>9</a:t>
            </a:fld>
            <a:endParaRPr lang="en-US" sz="1000">
              <a:latin typeface="+mn-lt"/>
            </a:endParaRPr>
          </a:p>
        </p:txBody>
      </p:sp>
      <p:pic>
        <p:nvPicPr>
          <p:cNvPr id="7" name="Graphic 6" descr="Route (Two Pins With A Path) with solid fill">
            <a:extLst>
              <a:ext uri="{FF2B5EF4-FFF2-40B4-BE49-F238E27FC236}">
                <a16:creationId xmlns:a16="http://schemas.microsoft.com/office/drawing/2014/main" id="{0E1D5186-15D3-63B8-6E2E-B5B410E7A5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62501" y="3136142"/>
            <a:ext cx="919245" cy="919245"/>
          </a:xfrm>
          <a:prstGeom prst="rect">
            <a:avLst/>
          </a:prstGeom>
        </p:spPr>
      </p:pic>
      <p:pic>
        <p:nvPicPr>
          <p:cNvPr id="9" name="Graphic 8" descr="Rain with solid fill">
            <a:extLst>
              <a:ext uri="{FF2B5EF4-FFF2-40B4-BE49-F238E27FC236}">
                <a16:creationId xmlns:a16="http://schemas.microsoft.com/office/drawing/2014/main" id="{F5D7548E-22B8-2F26-C286-6FEDF7F908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95043" y="2446652"/>
            <a:ext cx="914400" cy="914400"/>
          </a:xfrm>
          <a:prstGeom prst="rect">
            <a:avLst/>
          </a:prstGeom>
        </p:spPr>
      </p:pic>
      <p:pic>
        <p:nvPicPr>
          <p:cNvPr id="11" name="Graphic 10" descr="Snowflake with solid fill">
            <a:extLst>
              <a:ext uri="{FF2B5EF4-FFF2-40B4-BE49-F238E27FC236}">
                <a16:creationId xmlns:a16="http://schemas.microsoft.com/office/drawing/2014/main" id="{217BE126-51EA-7A14-E49A-50433D3F1D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82973" y="1885791"/>
            <a:ext cx="914400" cy="914400"/>
          </a:xfrm>
          <a:prstGeom prst="rect">
            <a:avLst/>
          </a:prstGeom>
        </p:spPr>
      </p:pic>
      <p:pic>
        <p:nvPicPr>
          <p:cNvPr id="13" name="Graphic 12" descr="Partial sun outline">
            <a:extLst>
              <a:ext uri="{FF2B5EF4-FFF2-40B4-BE49-F238E27FC236}">
                <a16:creationId xmlns:a16="http://schemas.microsoft.com/office/drawing/2014/main" id="{CA022E72-EF87-0870-DF87-2DD2D66CB55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29600" y="2347836"/>
            <a:ext cx="914400" cy="914400"/>
          </a:xfrm>
          <a:prstGeom prst="rect">
            <a:avLst/>
          </a:prstGeom>
        </p:spPr>
      </p:pic>
      <p:pic>
        <p:nvPicPr>
          <p:cNvPr id="15" name="Graphic 14" descr="Thermometer with solid fill">
            <a:extLst>
              <a:ext uri="{FF2B5EF4-FFF2-40B4-BE49-F238E27FC236}">
                <a16:creationId xmlns:a16="http://schemas.microsoft.com/office/drawing/2014/main" id="{C8320CCF-B4E2-694F-DAE2-D28B00C47A2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22418" y="1714051"/>
            <a:ext cx="914400" cy="914400"/>
          </a:xfrm>
          <a:prstGeom prst="rect">
            <a:avLst/>
          </a:prstGeom>
        </p:spPr>
      </p:pic>
      <p:pic>
        <p:nvPicPr>
          <p:cNvPr id="17" name="Graphic 16" descr="Money with solid fill">
            <a:extLst>
              <a:ext uri="{FF2B5EF4-FFF2-40B4-BE49-F238E27FC236}">
                <a16:creationId xmlns:a16="http://schemas.microsoft.com/office/drawing/2014/main" id="{1767E11E-4481-38DF-40C2-BF261719991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49087" y="2981621"/>
            <a:ext cx="914400" cy="914400"/>
          </a:xfrm>
          <a:prstGeom prst="rect">
            <a:avLst/>
          </a:prstGeom>
        </p:spPr>
      </p:pic>
      <p:pic>
        <p:nvPicPr>
          <p:cNvPr id="19" name="Graphic 18" descr="Gender outline">
            <a:extLst>
              <a:ext uri="{FF2B5EF4-FFF2-40B4-BE49-F238E27FC236}">
                <a16:creationId xmlns:a16="http://schemas.microsoft.com/office/drawing/2014/main" id="{312B1663-D946-B8F7-237C-60977F5F8E8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02578" y="3881949"/>
            <a:ext cx="914400" cy="914400"/>
          </a:xfrm>
          <a:prstGeom prst="rect">
            <a:avLst/>
          </a:prstGeom>
        </p:spPr>
      </p:pic>
    </p:spTree>
    <p:extLst>
      <p:ext uri="{BB962C8B-B14F-4D97-AF65-F5344CB8AC3E}">
        <p14:creationId xmlns:p14="http://schemas.microsoft.com/office/powerpoint/2010/main" val="11317180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3.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70de1992-07c6-480f-a318-a1afcba03983}" enabled="0" method="" siteId="{70de1992-07c6-480f-a318-a1afcba03983}" removed="1"/>
</clbl:labelList>
</file>

<file path=docProps/app.xml><?xml version="1.0" encoding="utf-8"?>
<Properties xmlns="http://schemas.openxmlformats.org/officeDocument/2006/extended-properties" xmlns:vt="http://schemas.openxmlformats.org/officeDocument/2006/docPropsVTypes">
  <Template>TM03457464[[fn=Dividend]]</Template>
  <TotalTime>4115</TotalTime>
  <Words>2278</Words>
  <Application>Microsoft Office PowerPoint</Application>
  <PresentationFormat>Widescreen</PresentationFormat>
  <Paragraphs>243</Paragraphs>
  <Slides>50</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ArialMT</vt:lpstr>
      <vt:lpstr>Bahnschrift SemiBold</vt:lpstr>
      <vt:lpstr>Bahnschrift SemiBold Condensed</vt:lpstr>
      <vt:lpstr>Bookman Old Style</vt:lpstr>
      <vt:lpstr>Calibri</vt:lpstr>
      <vt:lpstr>Rockwell</vt:lpstr>
      <vt:lpstr>Damask</vt:lpstr>
      <vt:lpstr>IN VEHICLE COUPON RECOMMENDATION</vt:lpstr>
      <vt:lpstr>AGENDA</vt:lpstr>
      <vt:lpstr>INTRODUCTION</vt:lpstr>
      <vt:lpstr>INTRODUCTION</vt:lpstr>
      <vt:lpstr>PROJECT OVERVIEW </vt:lpstr>
      <vt:lpstr>BEST PRACTICES</vt:lpstr>
      <vt:lpstr>BEST Practices</vt:lpstr>
      <vt:lpstr>DATASET &amp; VARIABLES</vt:lpstr>
      <vt:lpstr>DATASET &amp; VARIABLES</vt:lpstr>
      <vt:lpstr>DATASET &amp; VARIABLES</vt:lpstr>
      <vt:lpstr>Why are we working on this?</vt:lpstr>
      <vt:lpstr>Exploratory data analysis</vt:lpstr>
      <vt:lpstr>DATA PRE-PROCESSING</vt:lpstr>
      <vt:lpstr>are the classes balanced or imbalanced?</vt:lpstr>
      <vt:lpstr>DESCRIPTIVE ANALYSIS</vt:lpstr>
      <vt:lpstr>Finding correlation between Variables</vt:lpstr>
      <vt:lpstr>Finding correlation between Variables</vt:lpstr>
      <vt:lpstr>UNI VARIATE ANALYSIS</vt:lpstr>
      <vt:lpstr>MULTI VARIATE ANALYSIS</vt:lpstr>
      <vt:lpstr>FEATURE TRANSFORMATION</vt:lpstr>
      <vt:lpstr>FEATURE ENCODING</vt:lpstr>
      <vt:lpstr>BUSINESS INSIGHT 1:FREQUENCY ANALYSIS</vt:lpstr>
      <vt:lpstr>BUSINESS INSIGHT 2:histogram that illustrates how coupons are used by DIFFERENT age groups AND GENDERS</vt:lpstr>
      <vt:lpstr>BUSINESS INSIGHT 3:COUPON ACCEPTANCE VS TIME AND DESTIONATION </vt:lpstr>
      <vt:lpstr>ACCEPTANCE OF BAR COUPONS</vt:lpstr>
      <vt:lpstr>ACCEPTANCE OF COFFEE HOUSE COUPONS</vt:lpstr>
      <vt:lpstr>ACCEPTANCE OF Restaurant COUPONS</vt:lpstr>
      <vt:lpstr>MODELING</vt:lpstr>
      <vt:lpstr>STATISTICAL ANALYSIS TO CHOOSE FEATURES FOR MODELS</vt:lpstr>
      <vt:lpstr>PowerPoint Presentation</vt:lpstr>
      <vt:lpstr>LOGISTIC REGRESSION</vt:lpstr>
      <vt:lpstr>LOGISTIC REGRESSION</vt:lpstr>
      <vt:lpstr>LOGISTIC REGRESSION</vt:lpstr>
      <vt:lpstr>LOGISTIC REGRESSION:COEFFICIENTS</vt:lpstr>
      <vt:lpstr>LOGISTIC REGRESSION:PREDICT PROBABILITY</vt:lpstr>
      <vt:lpstr>                DECISION TREE</vt:lpstr>
      <vt:lpstr>DECISION TREE:TUNING HYPERPARAMETERS</vt:lpstr>
      <vt:lpstr>PowerPoint Presentation</vt:lpstr>
      <vt:lpstr>TOP FEATURES CONTRIBUTING TO DECISION TREE ACCURACY</vt:lpstr>
      <vt:lpstr>Predicting coupon acceptance using decision tree and user input</vt:lpstr>
      <vt:lpstr>Other models:</vt:lpstr>
      <vt:lpstr>CLUSTERING </vt:lpstr>
      <vt:lpstr>K-MEANS CLUSTERING</vt:lpstr>
      <vt:lpstr>ELBOW METHOD:</vt:lpstr>
      <vt:lpstr>CLUSTERING  RESULTS</vt:lpstr>
      <vt:lpstr>CLUSTERING  RESULTS</vt:lpstr>
      <vt:lpstr>CONCLUSION</vt:lpstr>
      <vt:lpstr>CONCLUSION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 VEHICLE COUPON RECOMMENDATION</dc:title>
  <dc:subject/>
  <dc:creator>sowmya kommabathula</dc:creator>
  <cp:lastModifiedBy>Rongala, Devi Vara Prasad</cp:lastModifiedBy>
  <cp:revision>3</cp:revision>
  <dcterms:created xsi:type="dcterms:W3CDTF">2024-04-26T23:48:06Z</dcterms:created>
  <dcterms:modified xsi:type="dcterms:W3CDTF">2024-08-28T21:00:08Z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